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0"/>
  </p:notesMasterIdLst>
  <p:sldIdLst>
    <p:sldId id="256" r:id="rId2"/>
    <p:sldId id="257" r:id="rId3"/>
    <p:sldId id="258" r:id="rId4"/>
    <p:sldId id="270" r:id="rId5"/>
    <p:sldId id="271" r:id="rId6"/>
    <p:sldId id="272" r:id="rId7"/>
    <p:sldId id="273" r:id="rId8"/>
    <p:sldId id="276" r:id="rId9"/>
    <p:sldId id="279" r:id="rId10"/>
    <p:sldId id="280" r:id="rId11"/>
    <p:sldId id="262" r:id="rId12"/>
    <p:sldId id="281" r:id="rId13"/>
    <p:sldId id="282" r:id="rId14"/>
    <p:sldId id="283" r:id="rId15"/>
    <p:sldId id="284" r:id="rId16"/>
    <p:sldId id="285" r:id="rId17"/>
    <p:sldId id="286" r:id="rId18"/>
    <p:sldId id="287" r:id="rId19"/>
    <p:sldId id="288" r:id="rId20"/>
    <p:sldId id="264" r:id="rId21"/>
    <p:sldId id="289" r:id="rId22"/>
    <p:sldId id="290" r:id="rId23"/>
    <p:sldId id="291" r:id="rId24"/>
    <p:sldId id="292" r:id="rId25"/>
    <p:sldId id="293" r:id="rId26"/>
    <p:sldId id="294" r:id="rId27"/>
    <p:sldId id="295" r:id="rId28"/>
    <p:sldId id="297" r:id="rId29"/>
    <p:sldId id="296" r:id="rId30"/>
    <p:sldId id="298" r:id="rId31"/>
    <p:sldId id="299" r:id="rId32"/>
    <p:sldId id="300" r:id="rId33"/>
    <p:sldId id="301" r:id="rId34"/>
    <p:sldId id="302" r:id="rId35"/>
    <p:sldId id="303" r:id="rId36"/>
    <p:sldId id="304" r:id="rId37"/>
    <p:sldId id="305" r:id="rId38"/>
    <p:sldId id="306" r:id="rId39"/>
    <p:sldId id="266" r:id="rId40"/>
    <p:sldId id="307" r:id="rId41"/>
    <p:sldId id="268" r:id="rId42"/>
    <p:sldId id="308" r:id="rId43"/>
    <p:sldId id="309" r:id="rId44"/>
    <p:sldId id="310" r:id="rId45"/>
    <p:sldId id="311" r:id="rId46"/>
    <p:sldId id="312" r:id="rId47"/>
    <p:sldId id="314" r:id="rId48"/>
    <p:sldId id="315" r:id="rId49"/>
  </p:sldIdLst>
  <p:sldSz cx="12192000" cy="6858000"/>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3" autoAdjust="0"/>
    <p:restoredTop sz="95559"/>
  </p:normalViewPr>
  <p:slideViewPr>
    <p:cSldViewPr snapToGrid="0">
      <p:cViewPr varScale="1">
        <p:scale>
          <a:sx n="100" d="100"/>
          <a:sy n="100" d="100"/>
        </p:scale>
        <p:origin x="1040" y="160"/>
      </p:cViewPr>
      <p:guideLst/>
    </p:cSldViewPr>
  </p:slideViewPr>
  <p:outlineViewPr>
    <p:cViewPr>
      <p:scale>
        <a:sx n="33" d="100"/>
        <a:sy n="33" d="100"/>
      </p:scale>
      <p:origin x="0" y="-36528"/>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5AC86-FA52-4BA8-B0F8-BBF8B37B3D1F}" type="datetimeFigureOut">
              <a:rPr lang="zh-TW" altLang="en-US" smtClean="0"/>
              <a:t>2021/8/18</a:t>
            </a:fld>
            <a:endParaRPr lang="zh-TW" altLang="en-US"/>
          </a:p>
        </p:txBody>
      </p:sp>
      <p:sp>
        <p:nvSpPr>
          <p:cNvPr id="4" name="投影片影像版面配置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9DF36F-C61E-4B14-B3B4-CE02A03BAF14}" type="slidenum">
              <a:rPr lang="zh-TW" altLang="en-US" smtClean="0"/>
              <a:t>‹#›</a:t>
            </a:fld>
            <a:endParaRPr lang="zh-TW" altLang="en-US"/>
          </a:p>
        </p:txBody>
      </p:sp>
    </p:spTree>
    <p:extLst>
      <p:ext uri="{BB962C8B-B14F-4D97-AF65-F5344CB8AC3E}">
        <p14:creationId xmlns:p14="http://schemas.microsoft.com/office/powerpoint/2010/main" val="32436394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a:p>
        </p:txBody>
      </p:sp>
      <p:sp>
        <p:nvSpPr>
          <p:cNvPr id="4" name="投影片編號版面配置區 3"/>
          <p:cNvSpPr>
            <a:spLocks noGrp="1"/>
          </p:cNvSpPr>
          <p:nvPr>
            <p:ph type="sldNum" sz="quarter" idx="5"/>
          </p:nvPr>
        </p:nvSpPr>
        <p:spPr/>
        <p:txBody>
          <a:bodyPr/>
          <a:lstStyle/>
          <a:p>
            <a:fld id="{699DF36F-C61E-4B14-B3B4-CE02A03BAF14}" type="slidenum">
              <a:rPr lang="zh-TW" altLang="en-US" smtClean="0"/>
              <a:t>36</a:t>
            </a:fld>
            <a:endParaRPr lang="zh-TW" altLang="en-US"/>
          </a:p>
        </p:txBody>
      </p:sp>
    </p:spTree>
    <p:extLst>
      <p:ext uri="{BB962C8B-B14F-4D97-AF65-F5344CB8AC3E}">
        <p14:creationId xmlns:p14="http://schemas.microsoft.com/office/powerpoint/2010/main" val="26707734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5"/>
          </p:nvPr>
        </p:nvSpPr>
        <p:spPr/>
        <p:txBody>
          <a:bodyPr/>
          <a:lstStyle/>
          <a:p>
            <a:fld id="{699DF36F-C61E-4B14-B3B4-CE02A03BAF14}" type="slidenum">
              <a:rPr lang="zh-TW" altLang="en-US" smtClean="0"/>
              <a:t>48</a:t>
            </a:fld>
            <a:endParaRPr lang="zh-TW" altLang="en-US"/>
          </a:p>
        </p:txBody>
      </p:sp>
    </p:spTree>
    <p:extLst>
      <p:ext uri="{BB962C8B-B14F-4D97-AF65-F5344CB8AC3E}">
        <p14:creationId xmlns:p14="http://schemas.microsoft.com/office/powerpoint/2010/main" val="3416308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a:p>
        </p:txBody>
      </p:sp>
      <p:sp>
        <p:nvSpPr>
          <p:cNvPr id="4" name="投影片編號版面配置區 3"/>
          <p:cNvSpPr>
            <a:spLocks noGrp="1"/>
          </p:cNvSpPr>
          <p:nvPr>
            <p:ph type="sldNum" sz="quarter" idx="5"/>
          </p:nvPr>
        </p:nvSpPr>
        <p:spPr/>
        <p:txBody>
          <a:bodyPr/>
          <a:lstStyle/>
          <a:p>
            <a:fld id="{699DF36F-C61E-4B14-B3B4-CE02A03BAF14}" type="slidenum">
              <a:rPr lang="zh-TW" altLang="en-US" smtClean="0"/>
              <a:t>38</a:t>
            </a:fld>
            <a:endParaRPr lang="zh-TW" altLang="en-US"/>
          </a:p>
        </p:txBody>
      </p:sp>
    </p:spTree>
    <p:extLst>
      <p:ext uri="{BB962C8B-B14F-4D97-AF65-F5344CB8AC3E}">
        <p14:creationId xmlns:p14="http://schemas.microsoft.com/office/powerpoint/2010/main" val="12178720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a:p>
        </p:txBody>
      </p:sp>
      <p:sp>
        <p:nvSpPr>
          <p:cNvPr id="4" name="投影片編號版面配置區 3"/>
          <p:cNvSpPr>
            <a:spLocks noGrp="1"/>
          </p:cNvSpPr>
          <p:nvPr>
            <p:ph type="sldNum" sz="quarter" idx="5"/>
          </p:nvPr>
        </p:nvSpPr>
        <p:spPr/>
        <p:txBody>
          <a:bodyPr/>
          <a:lstStyle/>
          <a:p>
            <a:fld id="{699DF36F-C61E-4B14-B3B4-CE02A03BAF14}" type="slidenum">
              <a:rPr lang="zh-TW" altLang="en-US" smtClean="0"/>
              <a:t>40</a:t>
            </a:fld>
            <a:endParaRPr lang="zh-TW" altLang="en-US"/>
          </a:p>
        </p:txBody>
      </p:sp>
    </p:spTree>
    <p:extLst>
      <p:ext uri="{BB962C8B-B14F-4D97-AF65-F5344CB8AC3E}">
        <p14:creationId xmlns:p14="http://schemas.microsoft.com/office/powerpoint/2010/main" val="3519909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a:p>
        </p:txBody>
      </p:sp>
      <p:sp>
        <p:nvSpPr>
          <p:cNvPr id="4" name="投影片編號版面配置區 3"/>
          <p:cNvSpPr>
            <a:spLocks noGrp="1"/>
          </p:cNvSpPr>
          <p:nvPr>
            <p:ph type="sldNum" sz="quarter" idx="5"/>
          </p:nvPr>
        </p:nvSpPr>
        <p:spPr/>
        <p:txBody>
          <a:bodyPr/>
          <a:lstStyle/>
          <a:p>
            <a:fld id="{699DF36F-C61E-4B14-B3B4-CE02A03BAF14}" type="slidenum">
              <a:rPr lang="zh-TW" altLang="en-US" smtClean="0"/>
              <a:t>42</a:t>
            </a:fld>
            <a:endParaRPr lang="zh-TW" altLang="en-US"/>
          </a:p>
        </p:txBody>
      </p:sp>
    </p:spTree>
    <p:extLst>
      <p:ext uri="{BB962C8B-B14F-4D97-AF65-F5344CB8AC3E}">
        <p14:creationId xmlns:p14="http://schemas.microsoft.com/office/powerpoint/2010/main" val="41758698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kumimoji="1" lang="zh-TW" altLang="en-US" dirty="0"/>
              <a:t>對於一個新的 </a:t>
            </a:r>
            <a:r>
              <a:rPr kumimoji="1" lang="en-US" altLang="zh-TW" dirty="0"/>
              <a:t>sample </a:t>
            </a:r>
            <a:r>
              <a:rPr kumimoji="1" lang="zh-TW" altLang="en-US" dirty="0"/>
              <a:t>我們計算他和 </a:t>
            </a:r>
            <a:r>
              <a:rPr kumimoji="1" lang="en-US" altLang="zh-TW" dirty="0"/>
              <a:t>queue </a:t>
            </a:r>
            <a:r>
              <a:rPr kumimoji="1" lang="zh-TW" altLang="en-US" dirty="0"/>
              <a:t>中說他 </a:t>
            </a:r>
            <a:r>
              <a:rPr kumimoji="1" lang="en-US" altLang="zh-TW" dirty="0"/>
              <a:t>sample </a:t>
            </a:r>
            <a:r>
              <a:rPr kumimoji="1" lang="zh-TW" altLang="en-US" dirty="0"/>
              <a:t>之間的相似度分數，我們希望學生產生的分數分佈可以跟老師相近</a:t>
            </a:r>
          </a:p>
        </p:txBody>
      </p:sp>
      <p:sp>
        <p:nvSpPr>
          <p:cNvPr id="4" name="投影片編號版面配置區 3"/>
          <p:cNvSpPr>
            <a:spLocks noGrp="1"/>
          </p:cNvSpPr>
          <p:nvPr>
            <p:ph type="sldNum" sz="quarter" idx="5"/>
          </p:nvPr>
        </p:nvSpPr>
        <p:spPr/>
        <p:txBody>
          <a:bodyPr/>
          <a:lstStyle/>
          <a:p>
            <a:fld id="{699DF36F-C61E-4B14-B3B4-CE02A03BAF14}" type="slidenum">
              <a:rPr lang="zh-TW" altLang="en-US" smtClean="0"/>
              <a:t>43</a:t>
            </a:fld>
            <a:endParaRPr lang="zh-TW" altLang="en-US"/>
          </a:p>
        </p:txBody>
      </p:sp>
    </p:spTree>
    <p:extLst>
      <p:ext uri="{BB962C8B-B14F-4D97-AF65-F5344CB8AC3E}">
        <p14:creationId xmlns:p14="http://schemas.microsoft.com/office/powerpoint/2010/main" val="3484963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5"/>
          </p:nvPr>
        </p:nvSpPr>
        <p:spPr/>
        <p:txBody>
          <a:bodyPr/>
          <a:lstStyle/>
          <a:p>
            <a:fld id="{699DF36F-C61E-4B14-B3B4-CE02A03BAF14}" type="slidenum">
              <a:rPr lang="zh-TW" altLang="en-US" smtClean="0"/>
              <a:t>44</a:t>
            </a:fld>
            <a:endParaRPr lang="zh-TW" altLang="en-US"/>
          </a:p>
        </p:txBody>
      </p:sp>
    </p:spTree>
    <p:extLst>
      <p:ext uri="{BB962C8B-B14F-4D97-AF65-F5344CB8AC3E}">
        <p14:creationId xmlns:p14="http://schemas.microsoft.com/office/powerpoint/2010/main" val="955451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5"/>
          </p:nvPr>
        </p:nvSpPr>
        <p:spPr/>
        <p:txBody>
          <a:bodyPr/>
          <a:lstStyle/>
          <a:p>
            <a:fld id="{699DF36F-C61E-4B14-B3B4-CE02A03BAF14}" type="slidenum">
              <a:rPr lang="zh-TW" altLang="en-US" smtClean="0"/>
              <a:t>45</a:t>
            </a:fld>
            <a:endParaRPr lang="zh-TW" altLang="en-US"/>
          </a:p>
        </p:txBody>
      </p:sp>
    </p:spTree>
    <p:extLst>
      <p:ext uri="{BB962C8B-B14F-4D97-AF65-F5344CB8AC3E}">
        <p14:creationId xmlns:p14="http://schemas.microsoft.com/office/powerpoint/2010/main" val="14235420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5"/>
          </p:nvPr>
        </p:nvSpPr>
        <p:spPr/>
        <p:txBody>
          <a:bodyPr/>
          <a:lstStyle/>
          <a:p>
            <a:fld id="{699DF36F-C61E-4B14-B3B4-CE02A03BAF14}" type="slidenum">
              <a:rPr lang="zh-TW" altLang="en-US" smtClean="0"/>
              <a:t>46</a:t>
            </a:fld>
            <a:endParaRPr lang="zh-TW" altLang="en-US"/>
          </a:p>
        </p:txBody>
      </p:sp>
    </p:spTree>
    <p:extLst>
      <p:ext uri="{BB962C8B-B14F-4D97-AF65-F5344CB8AC3E}">
        <p14:creationId xmlns:p14="http://schemas.microsoft.com/office/powerpoint/2010/main" val="24655516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5"/>
          </p:nvPr>
        </p:nvSpPr>
        <p:spPr/>
        <p:txBody>
          <a:bodyPr/>
          <a:lstStyle/>
          <a:p>
            <a:fld id="{699DF36F-C61E-4B14-B3B4-CE02A03BAF14}" type="slidenum">
              <a:rPr lang="zh-TW" altLang="en-US" smtClean="0"/>
              <a:t>47</a:t>
            </a:fld>
            <a:endParaRPr lang="zh-TW" altLang="en-US"/>
          </a:p>
        </p:txBody>
      </p:sp>
    </p:spTree>
    <p:extLst>
      <p:ext uri="{BB962C8B-B14F-4D97-AF65-F5344CB8AC3E}">
        <p14:creationId xmlns:p14="http://schemas.microsoft.com/office/powerpoint/2010/main" val="179373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DC4CC-582E-4354-B377-DA082C712C35}"/>
              </a:ext>
            </a:extLst>
          </p:cNvPr>
          <p:cNvSpPr>
            <a:spLocks noGrp="1"/>
          </p:cNvSpPr>
          <p:nvPr>
            <p:ph type="ctrTitle"/>
          </p:nvPr>
        </p:nvSpPr>
        <p:spPr>
          <a:xfrm>
            <a:off x="1524000" y="1122363"/>
            <a:ext cx="9144000" cy="2387600"/>
          </a:xfrm>
        </p:spPr>
        <p:txBody>
          <a:bodyPr anchor="b"/>
          <a:lstStyle>
            <a:lvl1pPr algn="ctr">
              <a:defRPr sz="6000"/>
            </a:lvl1pPr>
          </a:lstStyle>
          <a:p>
            <a:r>
              <a:rPr lang="zh-TW" altLang="en-US"/>
              <a:t>按一下以編輯母片標題樣式</a:t>
            </a:r>
          </a:p>
        </p:txBody>
      </p:sp>
      <p:sp>
        <p:nvSpPr>
          <p:cNvPr id="3" name="副標題 2">
            <a:extLst>
              <a:ext uri="{FF2B5EF4-FFF2-40B4-BE49-F238E27FC236}">
                <a16:creationId xmlns:a16="http://schemas.microsoft.com/office/drawing/2014/main" id="{703E9225-99A5-48C0-9377-E86DE17F94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a:t>按一下以編輯母片子標題樣式</a:t>
            </a:r>
          </a:p>
        </p:txBody>
      </p:sp>
      <p:sp>
        <p:nvSpPr>
          <p:cNvPr id="4" name="日期版面配置區 3">
            <a:extLst>
              <a:ext uri="{FF2B5EF4-FFF2-40B4-BE49-F238E27FC236}">
                <a16:creationId xmlns:a16="http://schemas.microsoft.com/office/drawing/2014/main" id="{EB24989B-0BD4-48F2-B557-F95E90D5E57D}"/>
              </a:ext>
            </a:extLst>
          </p:cNvPr>
          <p:cNvSpPr>
            <a:spLocks noGrp="1"/>
          </p:cNvSpPr>
          <p:nvPr>
            <p:ph type="dt" sz="half" idx="10"/>
          </p:nvPr>
        </p:nvSpPr>
        <p:spPr/>
        <p:txBody>
          <a:bodyPr/>
          <a:lstStyle/>
          <a:p>
            <a:fld id="{49988FED-1376-4189-BE91-7CA28C04AABA}" type="datetime1">
              <a:rPr lang="zh-TW" altLang="en-US" smtClean="0"/>
              <a:t>2021/8/18</a:t>
            </a:fld>
            <a:endParaRPr lang="zh-TW" altLang="en-US"/>
          </a:p>
        </p:txBody>
      </p:sp>
      <p:sp>
        <p:nvSpPr>
          <p:cNvPr id="5" name="頁尾版面配置區 4">
            <a:extLst>
              <a:ext uri="{FF2B5EF4-FFF2-40B4-BE49-F238E27FC236}">
                <a16:creationId xmlns:a16="http://schemas.microsoft.com/office/drawing/2014/main" id="{3F1C9C3A-488D-4A5B-8CE7-6FEAC7384965}"/>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2FA68529-22C5-44BB-B2BC-EE125740CA01}"/>
              </a:ext>
            </a:extLst>
          </p:cNvPr>
          <p:cNvSpPr>
            <a:spLocks noGrp="1"/>
          </p:cNvSpPr>
          <p:nvPr>
            <p:ph type="sldNum" sz="quarter" idx="12"/>
          </p:nvPr>
        </p:nvSpPr>
        <p:spPr/>
        <p:txBody>
          <a:bodyPr/>
          <a:lstStyle/>
          <a:p>
            <a:fld id="{6C823AB0-D4EA-4CF6-BB7E-E024BD643F2C}" type="slidenum">
              <a:rPr lang="zh-TW" altLang="en-US" smtClean="0"/>
              <a:t>‹#›</a:t>
            </a:fld>
            <a:endParaRPr lang="zh-TW" altLang="en-US"/>
          </a:p>
        </p:txBody>
      </p:sp>
    </p:spTree>
    <p:extLst>
      <p:ext uri="{BB962C8B-B14F-4D97-AF65-F5344CB8AC3E}">
        <p14:creationId xmlns:p14="http://schemas.microsoft.com/office/powerpoint/2010/main" val="3111204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76D1827-CE0E-4114-B1D2-270D18688870}"/>
              </a:ext>
            </a:extLst>
          </p:cNvPr>
          <p:cNvSpPr>
            <a:spLocks noGrp="1"/>
          </p:cNvSpPr>
          <p:nvPr>
            <p:ph type="title"/>
          </p:nvPr>
        </p:nvSpPr>
        <p:spPr/>
        <p:txBody>
          <a:bodyPr/>
          <a:lstStyle/>
          <a:p>
            <a:r>
              <a:rPr lang="zh-TW" altLang="en-US"/>
              <a:t>按一下以編輯母片標題樣式</a:t>
            </a:r>
          </a:p>
        </p:txBody>
      </p:sp>
      <p:sp>
        <p:nvSpPr>
          <p:cNvPr id="3" name="直排文字版面配置區 2">
            <a:extLst>
              <a:ext uri="{FF2B5EF4-FFF2-40B4-BE49-F238E27FC236}">
                <a16:creationId xmlns:a16="http://schemas.microsoft.com/office/drawing/2014/main" id="{D18C0746-2D48-468D-9A80-79D70410B3BD}"/>
              </a:ext>
            </a:extLst>
          </p:cNvPr>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E03E1549-AA86-4F0B-A8C7-7D804D340530}"/>
              </a:ext>
            </a:extLst>
          </p:cNvPr>
          <p:cNvSpPr>
            <a:spLocks noGrp="1"/>
          </p:cNvSpPr>
          <p:nvPr>
            <p:ph type="dt" sz="half" idx="10"/>
          </p:nvPr>
        </p:nvSpPr>
        <p:spPr/>
        <p:txBody>
          <a:bodyPr/>
          <a:lstStyle/>
          <a:p>
            <a:fld id="{C7562AB8-BEB2-4C00-9A11-78A4351EDE39}" type="datetime1">
              <a:rPr lang="zh-TW" altLang="en-US" smtClean="0"/>
              <a:t>2021/8/18</a:t>
            </a:fld>
            <a:endParaRPr lang="zh-TW" altLang="en-US"/>
          </a:p>
        </p:txBody>
      </p:sp>
      <p:sp>
        <p:nvSpPr>
          <p:cNvPr id="5" name="頁尾版面配置區 4">
            <a:extLst>
              <a:ext uri="{FF2B5EF4-FFF2-40B4-BE49-F238E27FC236}">
                <a16:creationId xmlns:a16="http://schemas.microsoft.com/office/drawing/2014/main" id="{12DA797D-1E6B-4F12-844D-1CA81D50C20A}"/>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B2EAEA3C-B74E-40BE-A28E-707C3EAC8AC2}"/>
              </a:ext>
            </a:extLst>
          </p:cNvPr>
          <p:cNvSpPr>
            <a:spLocks noGrp="1"/>
          </p:cNvSpPr>
          <p:nvPr>
            <p:ph type="sldNum" sz="quarter" idx="12"/>
          </p:nvPr>
        </p:nvSpPr>
        <p:spPr/>
        <p:txBody>
          <a:bodyPr/>
          <a:lstStyle/>
          <a:p>
            <a:fld id="{6C823AB0-D4EA-4CF6-BB7E-E024BD643F2C}" type="slidenum">
              <a:rPr lang="zh-TW" altLang="en-US" smtClean="0"/>
              <a:t>‹#›</a:t>
            </a:fld>
            <a:endParaRPr lang="zh-TW" altLang="en-US"/>
          </a:p>
        </p:txBody>
      </p:sp>
    </p:spTree>
    <p:extLst>
      <p:ext uri="{BB962C8B-B14F-4D97-AF65-F5344CB8AC3E}">
        <p14:creationId xmlns:p14="http://schemas.microsoft.com/office/powerpoint/2010/main" val="2387242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a:extLst>
              <a:ext uri="{FF2B5EF4-FFF2-40B4-BE49-F238E27FC236}">
                <a16:creationId xmlns:a16="http://schemas.microsoft.com/office/drawing/2014/main" id="{0A8FFF6B-4233-421A-9F05-C2AF9CB43466}"/>
              </a:ext>
            </a:extLst>
          </p:cNvPr>
          <p:cNvSpPr>
            <a:spLocks noGrp="1"/>
          </p:cNvSpPr>
          <p:nvPr>
            <p:ph type="title" orient="vert"/>
          </p:nvPr>
        </p:nvSpPr>
        <p:spPr>
          <a:xfrm>
            <a:off x="8724900" y="365125"/>
            <a:ext cx="2628900" cy="5811838"/>
          </a:xfrm>
        </p:spPr>
        <p:txBody>
          <a:bodyPr vert="eaVert"/>
          <a:lstStyle/>
          <a:p>
            <a:r>
              <a:rPr lang="zh-TW" altLang="en-US"/>
              <a:t>按一下以編輯母片標題樣式</a:t>
            </a:r>
          </a:p>
        </p:txBody>
      </p:sp>
      <p:sp>
        <p:nvSpPr>
          <p:cNvPr id="3" name="直排文字版面配置區 2">
            <a:extLst>
              <a:ext uri="{FF2B5EF4-FFF2-40B4-BE49-F238E27FC236}">
                <a16:creationId xmlns:a16="http://schemas.microsoft.com/office/drawing/2014/main" id="{0165E730-E49B-4D33-886C-476C82B08781}"/>
              </a:ext>
            </a:extLst>
          </p:cNvPr>
          <p:cNvSpPr>
            <a:spLocks noGrp="1"/>
          </p:cNvSpPr>
          <p:nvPr>
            <p:ph type="body" orient="vert" idx="1"/>
          </p:nvPr>
        </p:nvSpPr>
        <p:spPr>
          <a:xfrm>
            <a:off x="838200" y="365125"/>
            <a:ext cx="7734300" cy="5811838"/>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06FC4516-3250-40DA-B367-CE01F7257963}"/>
              </a:ext>
            </a:extLst>
          </p:cNvPr>
          <p:cNvSpPr>
            <a:spLocks noGrp="1"/>
          </p:cNvSpPr>
          <p:nvPr>
            <p:ph type="dt" sz="half" idx="10"/>
          </p:nvPr>
        </p:nvSpPr>
        <p:spPr/>
        <p:txBody>
          <a:bodyPr/>
          <a:lstStyle/>
          <a:p>
            <a:fld id="{275EDCC5-19ED-40B1-8C16-B20B300FF6B5}" type="datetime1">
              <a:rPr lang="zh-TW" altLang="en-US" smtClean="0"/>
              <a:t>2021/8/18</a:t>
            </a:fld>
            <a:endParaRPr lang="zh-TW" altLang="en-US"/>
          </a:p>
        </p:txBody>
      </p:sp>
      <p:sp>
        <p:nvSpPr>
          <p:cNvPr id="5" name="頁尾版面配置區 4">
            <a:extLst>
              <a:ext uri="{FF2B5EF4-FFF2-40B4-BE49-F238E27FC236}">
                <a16:creationId xmlns:a16="http://schemas.microsoft.com/office/drawing/2014/main" id="{7661C56A-7F90-4484-941C-463D78698A42}"/>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331E7A92-B5A7-4382-B68F-16630857D6B3}"/>
              </a:ext>
            </a:extLst>
          </p:cNvPr>
          <p:cNvSpPr>
            <a:spLocks noGrp="1"/>
          </p:cNvSpPr>
          <p:nvPr>
            <p:ph type="sldNum" sz="quarter" idx="12"/>
          </p:nvPr>
        </p:nvSpPr>
        <p:spPr/>
        <p:txBody>
          <a:bodyPr/>
          <a:lstStyle/>
          <a:p>
            <a:fld id="{6C823AB0-D4EA-4CF6-BB7E-E024BD643F2C}" type="slidenum">
              <a:rPr lang="zh-TW" altLang="en-US" smtClean="0"/>
              <a:t>‹#›</a:t>
            </a:fld>
            <a:endParaRPr lang="zh-TW" altLang="en-US"/>
          </a:p>
        </p:txBody>
      </p:sp>
    </p:spTree>
    <p:extLst>
      <p:ext uri="{BB962C8B-B14F-4D97-AF65-F5344CB8AC3E}">
        <p14:creationId xmlns:p14="http://schemas.microsoft.com/office/powerpoint/2010/main" val="329825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856C9DEA-D005-4240-8BF1-77D92295D61B}"/>
              </a:ext>
            </a:extLst>
          </p:cNvPr>
          <p:cNvSpPr>
            <a:spLocks noGrp="1"/>
          </p:cNvSpPr>
          <p:nvPr>
            <p:ph type="title"/>
          </p:nvPr>
        </p:nvSpPr>
        <p:spPr/>
        <p:txBody>
          <a:bodyPr/>
          <a:lstStyle/>
          <a:p>
            <a:r>
              <a:rPr lang="zh-TW" altLang="en-US"/>
              <a:t>按一下以編輯母片標題樣式</a:t>
            </a:r>
          </a:p>
        </p:txBody>
      </p:sp>
      <p:sp>
        <p:nvSpPr>
          <p:cNvPr id="3" name="內容版面配置區 2">
            <a:extLst>
              <a:ext uri="{FF2B5EF4-FFF2-40B4-BE49-F238E27FC236}">
                <a16:creationId xmlns:a16="http://schemas.microsoft.com/office/drawing/2014/main" id="{4D7A237E-0FD2-4402-8C72-C7B00C0FDDD4}"/>
              </a:ext>
            </a:extLst>
          </p:cNvPr>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15279DFC-FD08-4556-82AD-B5070037555E}"/>
              </a:ext>
            </a:extLst>
          </p:cNvPr>
          <p:cNvSpPr>
            <a:spLocks noGrp="1"/>
          </p:cNvSpPr>
          <p:nvPr>
            <p:ph type="dt" sz="half" idx="10"/>
          </p:nvPr>
        </p:nvSpPr>
        <p:spPr/>
        <p:txBody>
          <a:bodyPr/>
          <a:lstStyle/>
          <a:p>
            <a:fld id="{0789638C-B1D4-48C0-914A-31F69583B358}" type="datetime1">
              <a:rPr lang="zh-TW" altLang="en-US" smtClean="0"/>
              <a:t>2021/8/18</a:t>
            </a:fld>
            <a:endParaRPr lang="zh-TW" altLang="en-US"/>
          </a:p>
        </p:txBody>
      </p:sp>
      <p:sp>
        <p:nvSpPr>
          <p:cNvPr id="5" name="頁尾版面配置區 4">
            <a:extLst>
              <a:ext uri="{FF2B5EF4-FFF2-40B4-BE49-F238E27FC236}">
                <a16:creationId xmlns:a16="http://schemas.microsoft.com/office/drawing/2014/main" id="{3CA54C92-9A29-4B8C-B381-46A34870AC51}"/>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3492B54B-9629-4044-B639-5981425250AA}"/>
              </a:ext>
            </a:extLst>
          </p:cNvPr>
          <p:cNvSpPr>
            <a:spLocks noGrp="1"/>
          </p:cNvSpPr>
          <p:nvPr>
            <p:ph type="sldNum" sz="quarter" idx="12"/>
          </p:nvPr>
        </p:nvSpPr>
        <p:spPr/>
        <p:txBody>
          <a:bodyPr/>
          <a:lstStyle/>
          <a:p>
            <a:fld id="{6C823AB0-D4EA-4CF6-BB7E-E024BD643F2C}" type="slidenum">
              <a:rPr lang="zh-TW" altLang="en-US" smtClean="0"/>
              <a:t>‹#›</a:t>
            </a:fld>
            <a:endParaRPr lang="zh-TW" altLang="en-US"/>
          </a:p>
        </p:txBody>
      </p:sp>
    </p:spTree>
    <p:extLst>
      <p:ext uri="{BB962C8B-B14F-4D97-AF65-F5344CB8AC3E}">
        <p14:creationId xmlns:p14="http://schemas.microsoft.com/office/powerpoint/2010/main" val="303969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849C7A31-F356-4DD9-82F2-2605A48E80B4}"/>
              </a:ext>
            </a:extLst>
          </p:cNvPr>
          <p:cNvSpPr>
            <a:spLocks noGrp="1"/>
          </p:cNvSpPr>
          <p:nvPr>
            <p:ph type="title"/>
          </p:nvPr>
        </p:nvSpPr>
        <p:spPr>
          <a:xfrm>
            <a:off x="831850" y="1709738"/>
            <a:ext cx="10515600" cy="2852737"/>
          </a:xfrm>
        </p:spPr>
        <p:txBody>
          <a:bodyPr anchor="b"/>
          <a:lstStyle>
            <a:lvl1pPr>
              <a:defRPr sz="6000"/>
            </a:lvl1pPr>
          </a:lstStyle>
          <a:p>
            <a:r>
              <a:rPr lang="zh-TW" altLang="en-US"/>
              <a:t>按一下以編輯母片標題樣式</a:t>
            </a:r>
          </a:p>
        </p:txBody>
      </p:sp>
      <p:sp>
        <p:nvSpPr>
          <p:cNvPr id="3" name="文字版面配置區 2">
            <a:extLst>
              <a:ext uri="{FF2B5EF4-FFF2-40B4-BE49-F238E27FC236}">
                <a16:creationId xmlns:a16="http://schemas.microsoft.com/office/drawing/2014/main" id="{EC0835B8-CA5E-49EE-A945-6E0242658E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a:t>按一下以編輯母片文字樣式</a:t>
            </a:r>
          </a:p>
        </p:txBody>
      </p:sp>
      <p:sp>
        <p:nvSpPr>
          <p:cNvPr id="4" name="日期版面配置區 3">
            <a:extLst>
              <a:ext uri="{FF2B5EF4-FFF2-40B4-BE49-F238E27FC236}">
                <a16:creationId xmlns:a16="http://schemas.microsoft.com/office/drawing/2014/main" id="{844A32D4-AD0D-4C62-8714-5365249B6F89}"/>
              </a:ext>
            </a:extLst>
          </p:cNvPr>
          <p:cNvSpPr>
            <a:spLocks noGrp="1"/>
          </p:cNvSpPr>
          <p:nvPr>
            <p:ph type="dt" sz="half" idx="10"/>
          </p:nvPr>
        </p:nvSpPr>
        <p:spPr/>
        <p:txBody>
          <a:bodyPr/>
          <a:lstStyle/>
          <a:p>
            <a:fld id="{855706B2-EDEC-4840-8147-6D97296A76D5}" type="datetime1">
              <a:rPr lang="zh-TW" altLang="en-US" smtClean="0"/>
              <a:t>2021/8/18</a:t>
            </a:fld>
            <a:endParaRPr lang="zh-TW" altLang="en-US"/>
          </a:p>
        </p:txBody>
      </p:sp>
      <p:sp>
        <p:nvSpPr>
          <p:cNvPr id="5" name="頁尾版面配置區 4">
            <a:extLst>
              <a:ext uri="{FF2B5EF4-FFF2-40B4-BE49-F238E27FC236}">
                <a16:creationId xmlns:a16="http://schemas.microsoft.com/office/drawing/2014/main" id="{E2C1B8DD-08E6-4D5E-8D64-8514D6A32855}"/>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26F62068-9170-4C4B-990A-CAA5BBC6BEBE}"/>
              </a:ext>
            </a:extLst>
          </p:cNvPr>
          <p:cNvSpPr>
            <a:spLocks noGrp="1"/>
          </p:cNvSpPr>
          <p:nvPr>
            <p:ph type="sldNum" sz="quarter" idx="12"/>
          </p:nvPr>
        </p:nvSpPr>
        <p:spPr/>
        <p:txBody>
          <a:bodyPr/>
          <a:lstStyle/>
          <a:p>
            <a:fld id="{6C823AB0-D4EA-4CF6-BB7E-E024BD643F2C}" type="slidenum">
              <a:rPr lang="zh-TW" altLang="en-US" smtClean="0"/>
              <a:t>‹#›</a:t>
            </a:fld>
            <a:endParaRPr lang="zh-TW" altLang="en-US"/>
          </a:p>
        </p:txBody>
      </p:sp>
    </p:spTree>
    <p:extLst>
      <p:ext uri="{BB962C8B-B14F-4D97-AF65-F5344CB8AC3E}">
        <p14:creationId xmlns:p14="http://schemas.microsoft.com/office/powerpoint/2010/main" val="310799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CDE6C22-7440-4DDC-AD17-470F38F9BF09}"/>
              </a:ext>
            </a:extLst>
          </p:cNvPr>
          <p:cNvSpPr>
            <a:spLocks noGrp="1"/>
          </p:cNvSpPr>
          <p:nvPr>
            <p:ph type="title"/>
          </p:nvPr>
        </p:nvSpPr>
        <p:spPr/>
        <p:txBody>
          <a:bodyPr/>
          <a:lstStyle/>
          <a:p>
            <a:r>
              <a:rPr lang="zh-TW" altLang="en-US"/>
              <a:t>按一下以編輯母片標題樣式</a:t>
            </a:r>
          </a:p>
        </p:txBody>
      </p:sp>
      <p:sp>
        <p:nvSpPr>
          <p:cNvPr id="3" name="內容版面配置區 2">
            <a:extLst>
              <a:ext uri="{FF2B5EF4-FFF2-40B4-BE49-F238E27FC236}">
                <a16:creationId xmlns:a16="http://schemas.microsoft.com/office/drawing/2014/main" id="{7191AF8A-35F4-471F-B81F-3413E40B9E95}"/>
              </a:ext>
            </a:extLst>
          </p:cNvPr>
          <p:cNvSpPr>
            <a:spLocks noGrp="1"/>
          </p:cNvSpPr>
          <p:nvPr>
            <p:ph sz="half" idx="1"/>
          </p:nvPr>
        </p:nvSpPr>
        <p:spPr>
          <a:xfrm>
            <a:off x="838200" y="1825625"/>
            <a:ext cx="5181600" cy="435133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a:extLst>
              <a:ext uri="{FF2B5EF4-FFF2-40B4-BE49-F238E27FC236}">
                <a16:creationId xmlns:a16="http://schemas.microsoft.com/office/drawing/2014/main" id="{546F8245-632B-4777-8A53-D837E59CA6D4}"/>
              </a:ext>
            </a:extLst>
          </p:cNvPr>
          <p:cNvSpPr>
            <a:spLocks noGrp="1"/>
          </p:cNvSpPr>
          <p:nvPr>
            <p:ph sz="half" idx="2"/>
          </p:nvPr>
        </p:nvSpPr>
        <p:spPr>
          <a:xfrm>
            <a:off x="6172200" y="1825625"/>
            <a:ext cx="5181600" cy="435133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a:extLst>
              <a:ext uri="{FF2B5EF4-FFF2-40B4-BE49-F238E27FC236}">
                <a16:creationId xmlns:a16="http://schemas.microsoft.com/office/drawing/2014/main" id="{758B99ED-4FB1-4716-8D33-B9F064FF4A5B}"/>
              </a:ext>
            </a:extLst>
          </p:cNvPr>
          <p:cNvSpPr>
            <a:spLocks noGrp="1"/>
          </p:cNvSpPr>
          <p:nvPr>
            <p:ph type="dt" sz="half" idx="10"/>
          </p:nvPr>
        </p:nvSpPr>
        <p:spPr/>
        <p:txBody>
          <a:bodyPr/>
          <a:lstStyle/>
          <a:p>
            <a:fld id="{07AB9C3E-28D5-43CE-AFA4-3BC8083FE243}" type="datetime1">
              <a:rPr lang="zh-TW" altLang="en-US" smtClean="0"/>
              <a:t>2021/8/18</a:t>
            </a:fld>
            <a:endParaRPr lang="zh-TW" altLang="en-US"/>
          </a:p>
        </p:txBody>
      </p:sp>
      <p:sp>
        <p:nvSpPr>
          <p:cNvPr id="6" name="頁尾版面配置區 5">
            <a:extLst>
              <a:ext uri="{FF2B5EF4-FFF2-40B4-BE49-F238E27FC236}">
                <a16:creationId xmlns:a16="http://schemas.microsoft.com/office/drawing/2014/main" id="{A607A162-8C3A-4FA9-97FA-C304F9C74926}"/>
              </a:ext>
            </a:extLst>
          </p:cNvPr>
          <p:cNvSpPr>
            <a:spLocks noGrp="1"/>
          </p:cNvSpPr>
          <p:nvPr>
            <p:ph type="ftr" sz="quarter" idx="11"/>
          </p:nvPr>
        </p:nvSpPr>
        <p:spPr/>
        <p:txBody>
          <a:bodyPr/>
          <a:lstStyle/>
          <a:p>
            <a:endParaRPr lang="zh-TW" altLang="en-US"/>
          </a:p>
        </p:txBody>
      </p:sp>
      <p:sp>
        <p:nvSpPr>
          <p:cNvPr id="7" name="投影片編號版面配置區 6">
            <a:extLst>
              <a:ext uri="{FF2B5EF4-FFF2-40B4-BE49-F238E27FC236}">
                <a16:creationId xmlns:a16="http://schemas.microsoft.com/office/drawing/2014/main" id="{34D7F607-D4CE-4B2A-A82C-6B3500C7F169}"/>
              </a:ext>
            </a:extLst>
          </p:cNvPr>
          <p:cNvSpPr>
            <a:spLocks noGrp="1"/>
          </p:cNvSpPr>
          <p:nvPr>
            <p:ph type="sldNum" sz="quarter" idx="12"/>
          </p:nvPr>
        </p:nvSpPr>
        <p:spPr/>
        <p:txBody>
          <a:bodyPr/>
          <a:lstStyle/>
          <a:p>
            <a:fld id="{6C823AB0-D4EA-4CF6-BB7E-E024BD643F2C}" type="slidenum">
              <a:rPr lang="zh-TW" altLang="en-US" smtClean="0"/>
              <a:t>‹#›</a:t>
            </a:fld>
            <a:endParaRPr lang="zh-TW" altLang="en-US"/>
          </a:p>
        </p:txBody>
      </p:sp>
    </p:spTree>
    <p:extLst>
      <p:ext uri="{BB962C8B-B14F-4D97-AF65-F5344CB8AC3E}">
        <p14:creationId xmlns:p14="http://schemas.microsoft.com/office/powerpoint/2010/main" val="230487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8B066CDE-C029-442B-9D99-3E1DB714BB94}"/>
              </a:ext>
            </a:extLst>
          </p:cNvPr>
          <p:cNvSpPr>
            <a:spLocks noGrp="1"/>
          </p:cNvSpPr>
          <p:nvPr>
            <p:ph type="title"/>
          </p:nvPr>
        </p:nvSpPr>
        <p:spPr>
          <a:xfrm>
            <a:off x="839788" y="365125"/>
            <a:ext cx="10515600" cy="1325563"/>
          </a:xfrm>
        </p:spPr>
        <p:txBody>
          <a:bodyPr/>
          <a:lstStyle/>
          <a:p>
            <a:r>
              <a:rPr lang="zh-TW" altLang="en-US"/>
              <a:t>按一下以編輯母片標題樣式</a:t>
            </a:r>
          </a:p>
        </p:txBody>
      </p:sp>
      <p:sp>
        <p:nvSpPr>
          <p:cNvPr id="3" name="文字版面配置區 2">
            <a:extLst>
              <a:ext uri="{FF2B5EF4-FFF2-40B4-BE49-F238E27FC236}">
                <a16:creationId xmlns:a16="http://schemas.microsoft.com/office/drawing/2014/main" id="{0D98C5A6-D704-46EE-9A20-207339669A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a:extLst>
              <a:ext uri="{FF2B5EF4-FFF2-40B4-BE49-F238E27FC236}">
                <a16:creationId xmlns:a16="http://schemas.microsoft.com/office/drawing/2014/main" id="{BDAD9BFE-8EDD-4F36-A98B-B312774DAA2B}"/>
              </a:ext>
            </a:extLst>
          </p:cNvPr>
          <p:cNvSpPr>
            <a:spLocks noGrp="1"/>
          </p:cNvSpPr>
          <p:nvPr>
            <p:ph sz="half" idx="2"/>
          </p:nvPr>
        </p:nvSpPr>
        <p:spPr>
          <a:xfrm>
            <a:off x="839788" y="2505075"/>
            <a:ext cx="5157787" cy="36845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a:extLst>
              <a:ext uri="{FF2B5EF4-FFF2-40B4-BE49-F238E27FC236}">
                <a16:creationId xmlns:a16="http://schemas.microsoft.com/office/drawing/2014/main" id="{0980AC8D-1309-4554-95ED-D98A13DDA9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a:extLst>
              <a:ext uri="{FF2B5EF4-FFF2-40B4-BE49-F238E27FC236}">
                <a16:creationId xmlns:a16="http://schemas.microsoft.com/office/drawing/2014/main" id="{825E199A-A219-42C6-87AD-E349E2C12956}"/>
              </a:ext>
            </a:extLst>
          </p:cNvPr>
          <p:cNvSpPr>
            <a:spLocks noGrp="1"/>
          </p:cNvSpPr>
          <p:nvPr>
            <p:ph sz="quarter" idx="4"/>
          </p:nvPr>
        </p:nvSpPr>
        <p:spPr>
          <a:xfrm>
            <a:off x="6172200" y="2505075"/>
            <a:ext cx="5183188" cy="36845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a:extLst>
              <a:ext uri="{FF2B5EF4-FFF2-40B4-BE49-F238E27FC236}">
                <a16:creationId xmlns:a16="http://schemas.microsoft.com/office/drawing/2014/main" id="{A657E246-9531-493E-85BB-FD352570198D}"/>
              </a:ext>
            </a:extLst>
          </p:cNvPr>
          <p:cNvSpPr>
            <a:spLocks noGrp="1"/>
          </p:cNvSpPr>
          <p:nvPr>
            <p:ph type="dt" sz="half" idx="10"/>
          </p:nvPr>
        </p:nvSpPr>
        <p:spPr/>
        <p:txBody>
          <a:bodyPr/>
          <a:lstStyle/>
          <a:p>
            <a:fld id="{7BEC7543-7902-49C1-A6D9-2664EB64E450}" type="datetime1">
              <a:rPr lang="zh-TW" altLang="en-US" smtClean="0"/>
              <a:t>2021/8/18</a:t>
            </a:fld>
            <a:endParaRPr lang="zh-TW" altLang="en-US"/>
          </a:p>
        </p:txBody>
      </p:sp>
      <p:sp>
        <p:nvSpPr>
          <p:cNvPr id="8" name="頁尾版面配置區 7">
            <a:extLst>
              <a:ext uri="{FF2B5EF4-FFF2-40B4-BE49-F238E27FC236}">
                <a16:creationId xmlns:a16="http://schemas.microsoft.com/office/drawing/2014/main" id="{A064FBC2-C91E-499C-8962-ED7C8F64FEE1}"/>
              </a:ext>
            </a:extLst>
          </p:cNvPr>
          <p:cNvSpPr>
            <a:spLocks noGrp="1"/>
          </p:cNvSpPr>
          <p:nvPr>
            <p:ph type="ftr" sz="quarter" idx="11"/>
          </p:nvPr>
        </p:nvSpPr>
        <p:spPr/>
        <p:txBody>
          <a:bodyPr/>
          <a:lstStyle/>
          <a:p>
            <a:endParaRPr lang="zh-TW" altLang="en-US"/>
          </a:p>
        </p:txBody>
      </p:sp>
      <p:sp>
        <p:nvSpPr>
          <p:cNvPr id="9" name="投影片編號版面配置區 8">
            <a:extLst>
              <a:ext uri="{FF2B5EF4-FFF2-40B4-BE49-F238E27FC236}">
                <a16:creationId xmlns:a16="http://schemas.microsoft.com/office/drawing/2014/main" id="{B99056FC-8EC1-4B2B-AFE9-7F1CC35AF7D7}"/>
              </a:ext>
            </a:extLst>
          </p:cNvPr>
          <p:cNvSpPr>
            <a:spLocks noGrp="1"/>
          </p:cNvSpPr>
          <p:nvPr>
            <p:ph type="sldNum" sz="quarter" idx="12"/>
          </p:nvPr>
        </p:nvSpPr>
        <p:spPr/>
        <p:txBody>
          <a:bodyPr/>
          <a:lstStyle/>
          <a:p>
            <a:fld id="{6C823AB0-D4EA-4CF6-BB7E-E024BD643F2C}" type="slidenum">
              <a:rPr lang="zh-TW" altLang="en-US" smtClean="0"/>
              <a:t>‹#›</a:t>
            </a:fld>
            <a:endParaRPr lang="zh-TW" altLang="en-US"/>
          </a:p>
        </p:txBody>
      </p:sp>
    </p:spTree>
    <p:extLst>
      <p:ext uri="{BB962C8B-B14F-4D97-AF65-F5344CB8AC3E}">
        <p14:creationId xmlns:p14="http://schemas.microsoft.com/office/powerpoint/2010/main" val="2936391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5EF119CC-3755-41E0-9D9E-E8F7DDACDC4D}"/>
              </a:ext>
            </a:extLst>
          </p:cNvPr>
          <p:cNvSpPr>
            <a:spLocks noGrp="1"/>
          </p:cNvSpPr>
          <p:nvPr>
            <p:ph type="title"/>
          </p:nvPr>
        </p:nvSpPr>
        <p:spPr/>
        <p:txBody>
          <a:bodyPr/>
          <a:lstStyle/>
          <a:p>
            <a:r>
              <a:rPr lang="zh-TW" altLang="en-US"/>
              <a:t>按一下以編輯母片標題樣式</a:t>
            </a:r>
          </a:p>
        </p:txBody>
      </p:sp>
      <p:sp>
        <p:nvSpPr>
          <p:cNvPr id="3" name="日期版面配置區 2">
            <a:extLst>
              <a:ext uri="{FF2B5EF4-FFF2-40B4-BE49-F238E27FC236}">
                <a16:creationId xmlns:a16="http://schemas.microsoft.com/office/drawing/2014/main" id="{AE24FC98-32A4-4EA6-8ACA-A75202502081}"/>
              </a:ext>
            </a:extLst>
          </p:cNvPr>
          <p:cNvSpPr>
            <a:spLocks noGrp="1"/>
          </p:cNvSpPr>
          <p:nvPr>
            <p:ph type="dt" sz="half" idx="10"/>
          </p:nvPr>
        </p:nvSpPr>
        <p:spPr/>
        <p:txBody>
          <a:bodyPr/>
          <a:lstStyle/>
          <a:p>
            <a:fld id="{8DC586DA-D27D-449A-9E7E-8EBFAD74A8A9}" type="datetime1">
              <a:rPr lang="zh-TW" altLang="en-US" smtClean="0"/>
              <a:t>2021/8/18</a:t>
            </a:fld>
            <a:endParaRPr lang="zh-TW" altLang="en-US"/>
          </a:p>
        </p:txBody>
      </p:sp>
      <p:sp>
        <p:nvSpPr>
          <p:cNvPr id="4" name="頁尾版面配置區 3">
            <a:extLst>
              <a:ext uri="{FF2B5EF4-FFF2-40B4-BE49-F238E27FC236}">
                <a16:creationId xmlns:a16="http://schemas.microsoft.com/office/drawing/2014/main" id="{BEB9D35E-E580-4016-90D9-CDA47476E8EF}"/>
              </a:ext>
            </a:extLst>
          </p:cNvPr>
          <p:cNvSpPr>
            <a:spLocks noGrp="1"/>
          </p:cNvSpPr>
          <p:nvPr>
            <p:ph type="ftr" sz="quarter" idx="11"/>
          </p:nvPr>
        </p:nvSpPr>
        <p:spPr/>
        <p:txBody>
          <a:bodyPr/>
          <a:lstStyle/>
          <a:p>
            <a:endParaRPr lang="zh-TW" altLang="en-US"/>
          </a:p>
        </p:txBody>
      </p:sp>
      <p:sp>
        <p:nvSpPr>
          <p:cNvPr id="5" name="投影片編號版面配置區 4">
            <a:extLst>
              <a:ext uri="{FF2B5EF4-FFF2-40B4-BE49-F238E27FC236}">
                <a16:creationId xmlns:a16="http://schemas.microsoft.com/office/drawing/2014/main" id="{11404645-7A57-4E9B-A51A-65B0D0638CDC}"/>
              </a:ext>
            </a:extLst>
          </p:cNvPr>
          <p:cNvSpPr>
            <a:spLocks noGrp="1"/>
          </p:cNvSpPr>
          <p:nvPr>
            <p:ph type="sldNum" sz="quarter" idx="12"/>
          </p:nvPr>
        </p:nvSpPr>
        <p:spPr/>
        <p:txBody>
          <a:bodyPr/>
          <a:lstStyle/>
          <a:p>
            <a:fld id="{6C823AB0-D4EA-4CF6-BB7E-E024BD643F2C}" type="slidenum">
              <a:rPr lang="zh-TW" altLang="en-US" smtClean="0"/>
              <a:t>‹#›</a:t>
            </a:fld>
            <a:endParaRPr lang="zh-TW" altLang="en-US"/>
          </a:p>
        </p:txBody>
      </p:sp>
    </p:spTree>
    <p:extLst>
      <p:ext uri="{BB962C8B-B14F-4D97-AF65-F5344CB8AC3E}">
        <p14:creationId xmlns:p14="http://schemas.microsoft.com/office/powerpoint/2010/main" val="349077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a:extLst>
              <a:ext uri="{FF2B5EF4-FFF2-40B4-BE49-F238E27FC236}">
                <a16:creationId xmlns:a16="http://schemas.microsoft.com/office/drawing/2014/main" id="{930C6858-DA21-4C1D-8C8B-50F3034D3572}"/>
              </a:ext>
            </a:extLst>
          </p:cNvPr>
          <p:cNvSpPr>
            <a:spLocks noGrp="1"/>
          </p:cNvSpPr>
          <p:nvPr>
            <p:ph type="dt" sz="half" idx="10"/>
          </p:nvPr>
        </p:nvSpPr>
        <p:spPr/>
        <p:txBody>
          <a:bodyPr/>
          <a:lstStyle/>
          <a:p>
            <a:fld id="{EECA6041-5DC1-4CF2-B914-3AD803A2B4D9}" type="datetime1">
              <a:rPr lang="zh-TW" altLang="en-US" smtClean="0"/>
              <a:t>2021/8/18</a:t>
            </a:fld>
            <a:endParaRPr lang="zh-TW" altLang="en-US"/>
          </a:p>
        </p:txBody>
      </p:sp>
      <p:sp>
        <p:nvSpPr>
          <p:cNvPr id="3" name="頁尾版面配置區 2">
            <a:extLst>
              <a:ext uri="{FF2B5EF4-FFF2-40B4-BE49-F238E27FC236}">
                <a16:creationId xmlns:a16="http://schemas.microsoft.com/office/drawing/2014/main" id="{1A946E44-4E38-4DBE-8408-8F75BA4E42DA}"/>
              </a:ext>
            </a:extLst>
          </p:cNvPr>
          <p:cNvSpPr>
            <a:spLocks noGrp="1"/>
          </p:cNvSpPr>
          <p:nvPr>
            <p:ph type="ftr" sz="quarter" idx="11"/>
          </p:nvPr>
        </p:nvSpPr>
        <p:spPr/>
        <p:txBody>
          <a:bodyPr/>
          <a:lstStyle/>
          <a:p>
            <a:endParaRPr lang="zh-TW" altLang="en-US"/>
          </a:p>
        </p:txBody>
      </p:sp>
      <p:sp>
        <p:nvSpPr>
          <p:cNvPr id="4" name="投影片編號版面配置區 3">
            <a:extLst>
              <a:ext uri="{FF2B5EF4-FFF2-40B4-BE49-F238E27FC236}">
                <a16:creationId xmlns:a16="http://schemas.microsoft.com/office/drawing/2014/main" id="{A96C9E97-02CA-4747-B719-56A5D8602D7D}"/>
              </a:ext>
            </a:extLst>
          </p:cNvPr>
          <p:cNvSpPr>
            <a:spLocks noGrp="1"/>
          </p:cNvSpPr>
          <p:nvPr>
            <p:ph type="sldNum" sz="quarter" idx="12"/>
          </p:nvPr>
        </p:nvSpPr>
        <p:spPr/>
        <p:txBody>
          <a:bodyPr/>
          <a:lstStyle/>
          <a:p>
            <a:fld id="{6C823AB0-D4EA-4CF6-BB7E-E024BD643F2C}" type="slidenum">
              <a:rPr lang="zh-TW" altLang="en-US" smtClean="0"/>
              <a:t>‹#›</a:t>
            </a:fld>
            <a:endParaRPr lang="zh-TW" altLang="en-US"/>
          </a:p>
        </p:txBody>
      </p:sp>
    </p:spTree>
    <p:extLst>
      <p:ext uri="{BB962C8B-B14F-4D97-AF65-F5344CB8AC3E}">
        <p14:creationId xmlns:p14="http://schemas.microsoft.com/office/powerpoint/2010/main" val="3775647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輔助字幕的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B72D6C6-9705-4533-8102-725E06425D24}"/>
              </a:ext>
            </a:extLst>
          </p:cNvPr>
          <p:cNvSpPr>
            <a:spLocks noGrp="1"/>
          </p:cNvSpPr>
          <p:nvPr>
            <p:ph type="title"/>
          </p:nvPr>
        </p:nvSpPr>
        <p:spPr>
          <a:xfrm>
            <a:off x="839788" y="457200"/>
            <a:ext cx="3932237" cy="1600200"/>
          </a:xfrm>
        </p:spPr>
        <p:txBody>
          <a:bodyPr anchor="b"/>
          <a:lstStyle>
            <a:lvl1pPr>
              <a:defRPr sz="3200"/>
            </a:lvl1pPr>
          </a:lstStyle>
          <a:p>
            <a:r>
              <a:rPr lang="zh-TW" altLang="en-US"/>
              <a:t>按一下以編輯母片標題樣式</a:t>
            </a:r>
          </a:p>
        </p:txBody>
      </p:sp>
      <p:sp>
        <p:nvSpPr>
          <p:cNvPr id="3" name="內容版面配置區 2">
            <a:extLst>
              <a:ext uri="{FF2B5EF4-FFF2-40B4-BE49-F238E27FC236}">
                <a16:creationId xmlns:a16="http://schemas.microsoft.com/office/drawing/2014/main" id="{AED13C84-16B3-47DC-B60A-D920F34704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a:extLst>
              <a:ext uri="{FF2B5EF4-FFF2-40B4-BE49-F238E27FC236}">
                <a16:creationId xmlns:a16="http://schemas.microsoft.com/office/drawing/2014/main" id="{A1DA1AB1-2A16-4887-997D-8F7DD6800C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日期版面配置區 4">
            <a:extLst>
              <a:ext uri="{FF2B5EF4-FFF2-40B4-BE49-F238E27FC236}">
                <a16:creationId xmlns:a16="http://schemas.microsoft.com/office/drawing/2014/main" id="{CA401559-C0C9-43BD-9805-315E8DAB0027}"/>
              </a:ext>
            </a:extLst>
          </p:cNvPr>
          <p:cNvSpPr>
            <a:spLocks noGrp="1"/>
          </p:cNvSpPr>
          <p:nvPr>
            <p:ph type="dt" sz="half" idx="10"/>
          </p:nvPr>
        </p:nvSpPr>
        <p:spPr/>
        <p:txBody>
          <a:bodyPr/>
          <a:lstStyle/>
          <a:p>
            <a:fld id="{0736AA1F-C5E4-4A05-8C0F-90EB264B9E49}" type="datetime1">
              <a:rPr lang="zh-TW" altLang="en-US" smtClean="0"/>
              <a:t>2021/8/18</a:t>
            </a:fld>
            <a:endParaRPr lang="zh-TW" altLang="en-US"/>
          </a:p>
        </p:txBody>
      </p:sp>
      <p:sp>
        <p:nvSpPr>
          <p:cNvPr id="6" name="頁尾版面配置區 5">
            <a:extLst>
              <a:ext uri="{FF2B5EF4-FFF2-40B4-BE49-F238E27FC236}">
                <a16:creationId xmlns:a16="http://schemas.microsoft.com/office/drawing/2014/main" id="{DB51EDB0-EDDF-4B4F-8FAC-9B253E39DC82}"/>
              </a:ext>
            </a:extLst>
          </p:cNvPr>
          <p:cNvSpPr>
            <a:spLocks noGrp="1"/>
          </p:cNvSpPr>
          <p:nvPr>
            <p:ph type="ftr" sz="quarter" idx="11"/>
          </p:nvPr>
        </p:nvSpPr>
        <p:spPr/>
        <p:txBody>
          <a:bodyPr/>
          <a:lstStyle/>
          <a:p>
            <a:endParaRPr lang="zh-TW" altLang="en-US"/>
          </a:p>
        </p:txBody>
      </p:sp>
      <p:sp>
        <p:nvSpPr>
          <p:cNvPr id="7" name="投影片編號版面配置區 6">
            <a:extLst>
              <a:ext uri="{FF2B5EF4-FFF2-40B4-BE49-F238E27FC236}">
                <a16:creationId xmlns:a16="http://schemas.microsoft.com/office/drawing/2014/main" id="{8E2E5646-3C5A-40A2-AD18-AE02DCA55F06}"/>
              </a:ext>
            </a:extLst>
          </p:cNvPr>
          <p:cNvSpPr>
            <a:spLocks noGrp="1"/>
          </p:cNvSpPr>
          <p:nvPr>
            <p:ph type="sldNum" sz="quarter" idx="12"/>
          </p:nvPr>
        </p:nvSpPr>
        <p:spPr/>
        <p:txBody>
          <a:bodyPr/>
          <a:lstStyle/>
          <a:p>
            <a:fld id="{6C823AB0-D4EA-4CF6-BB7E-E024BD643F2C}" type="slidenum">
              <a:rPr lang="zh-TW" altLang="en-US" smtClean="0"/>
              <a:t>‹#›</a:t>
            </a:fld>
            <a:endParaRPr lang="zh-TW" altLang="en-US"/>
          </a:p>
        </p:txBody>
      </p:sp>
    </p:spTree>
    <p:extLst>
      <p:ext uri="{BB962C8B-B14F-4D97-AF65-F5344CB8AC3E}">
        <p14:creationId xmlns:p14="http://schemas.microsoft.com/office/powerpoint/2010/main" val="2868443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輔助字幕的圖片">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87144A8E-F83E-405F-B799-8C8555704F97}"/>
              </a:ext>
            </a:extLst>
          </p:cNvPr>
          <p:cNvSpPr>
            <a:spLocks noGrp="1"/>
          </p:cNvSpPr>
          <p:nvPr>
            <p:ph type="title"/>
          </p:nvPr>
        </p:nvSpPr>
        <p:spPr>
          <a:xfrm>
            <a:off x="839788" y="457200"/>
            <a:ext cx="3932237" cy="1600200"/>
          </a:xfrm>
        </p:spPr>
        <p:txBody>
          <a:bodyPr anchor="b"/>
          <a:lstStyle>
            <a:lvl1pPr>
              <a:defRPr sz="3200"/>
            </a:lvl1pPr>
          </a:lstStyle>
          <a:p>
            <a:r>
              <a:rPr lang="zh-TW" altLang="en-US"/>
              <a:t>按一下以編輯母片標題樣式</a:t>
            </a:r>
          </a:p>
        </p:txBody>
      </p:sp>
      <p:sp>
        <p:nvSpPr>
          <p:cNvPr id="3" name="圖片版面配置區 2">
            <a:extLst>
              <a:ext uri="{FF2B5EF4-FFF2-40B4-BE49-F238E27FC236}">
                <a16:creationId xmlns:a16="http://schemas.microsoft.com/office/drawing/2014/main" id="{62ABCBAB-0C57-48E4-BDE2-9F9B844DD9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a:extLst>
              <a:ext uri="{FF2B5EF4-FFF2-40B4-BE49-F238E27FC236}">
                <a16:creationId xmlns:a16="http://schemas.microsoft.com/office/drawing/2014/main" id="{94361372-C212-4621-9EAB-1CA33CB62C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日期版面配置區 4">
            <a:extLst>
              <a:ext uri="{FF2B5EF4-FFF2-40B4-BE49-F238E27FC236}">
                <a16:creationId xmlns:a16="http://schemas.microsoft.com/office/drawing/2014/main" id="{CBD8F8C5-77B6-4771-8717-89432C20E6AD}"/>
              </a:ext>
            </a:extLst>
          </p:cNvPr>
          <p:cNvSpPr>
            <a:spLocks noGrp="1"/>
          </p:cNvSpPr>
          <p:nvPr>
            <p:ph type="dt" sz="half" idx="10"/>
          </p:nvPr>
        </p:nvSpPr>
        <p:spPr/>
        <p:txBody>
          <a:bodyPr/>
          <a:lstStyle/>
          <a:p>
            <a:fld id="{7782AAE8-417B-4936-8EB4-1BCD3660035B}" type="datetime1">
              <a:rPr lang="zh-TW" altLang="en-US" smtClean="0"/>
              <a:t>2021/8/18</a:t>
            </a:fld>
            <a:endParaRPr lang="zh-TW" altLang="en-US"/>
          </a:p>
        </p:txBody>
      </p:sp>
      <p:sp>
        <p:nvSpPr>
          <p:cNvPr id="6" name="頁尾版面配置區 5">
            <a:extLst>
              <a:ext uri="{FF2B5EF4-FFF2-40B4-BE49-F238E27FC236}">
                <a16:creationId xmlns:a16="http://schemas.microsoft.com/office/drawing/2014/main" id="{30A84CA6-F35F-46B5-B353-8397F5BE6AB7}"/>
              </a:ext>
            </a:extLst>
          </p:cNvPr>
          <p:cNvSpPr>
            <a:spLocks noGrp="1"/>
          </p:cNvSpPr>
          <p:nvPr>
            <p:ph type="ftr" sz="quarter" idx="11"/>
          </p:nvPr>
        </p:nvSpPr>
        <p:spPr/>
        <p:txBody>
          <a:bodyPr/>
          <a:lstStyle/>
          <a:p>
            <a:endParaRPr lang="zh-TW" altLang="en-US"/>
          </a:p>
        </p:txBody>
      </p:sp>
      <p:sp>
        <p:nvSpPr>
          <p:cNvPr id="7" name="投影片編號版面配置區 6">
            <a:extLst>
              <a:ext uri="{FF2B5EF4-FFF2-40B4-BE49-F238E27FC236}">
                <a16:creationId xmlns:a16="http://schemas.microsoft.com/office/drawing/2014/main" id="{38EA3F94-ECE6-4C0C-BC16-61A6079F60CE}"/>
              </a:ext>
            </a:extLst>
          </p:cNvPr>
          <p:cNvSpPr>
            <a:spLocks noGrp="1"/>
          </p:cNvSpPr>
          <p:nvPr>
            <p:ph type="sldNum" sz="quarter" idx="12"/>
          </p:nvPr>
        </p:nvSpPr>
        <p:spPr/>
        <p:txBody>
          <a:bodyPr/>
          <a:lstStyle/>
          <a:p>
            <a:fld id="{6C823AB0-D4EA-4CF6-BB7E-E024BD643F2C}" type="slidenum">
              <a:rPr lang="zh-TW" altLang="en-US" smtClean="0"/>
              <a:t>‹#›</a:t>
            </a:fld>
            <a:endParaRPr lang="zh-TW" altLang="en-US"/>
          </a:p>
        </p:txBody>
      </p:sp>
    </p:spTree>
    <p:extLst>
      <p:ext uri="{BB962C8B-B14F-4D97-AF65-F5344CB8AC3E}">
        <p14:creationId xmlns:p14="http://schemas.microsoft.com/office/powerpoint/2010/main" val="41907924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a:extLst>
              <a:ext uri="{FF2B5EF4-FFF2-40B4-BE49-F238E27FC236}">
                <a16:creationId xmlns:a16="http://schemas.microsoft.com/office/drawing/2014/main" id="{909A3B65-2951-43CE-9C50-E301573160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TW" altLang="en-US"/>
              <a:t>按一下以編輯母片標題樣式</a:t>
            </a:r>
          </a:p>
        </p:txBody>
      </p:sp>
      <p:sp>
        <p:nvSpPr>
          <p:cNvPr id="3" name="文字版面配置區 2">
            <a:extLst>
              <a:ext uri="{FF2B5EF4-FFF2-40B4-BE49-F238E27FC236}">
                <a16:creationId xmlns:a16="http://schemas.microsoft.com/office/drawing/2014/main" id="{77A4752B-8BCA-4EBF-A295-1E29B3C8F0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FA609D01-CB51-49B3-844C-88413B430E6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772011-3CCD-4A3F-B7EB-C57EA9E9B8E5}" type="datetime1">
              <a:rPr lang="zh-TW" altLang="en-US" smtClean="0"/>
              <a:t>2021/8/18</a:t>
            </a:fld>
            <a:endParaRPr lang="zh-TW" altLang="en-US"/>
          </a:p>
        </p:txBody>
      </p:sp>
      <p:sp>
        <p:nvSpPr>
          <p:cNvPr id="5" name="頁尾版面配置區 4">
            <a:extLst>
              <a:ext uri="{FF2B5EF4-FFF2-40B4-BE49-F238E27FC236}">
                <a16:creationId xmlns:a16="http://schemas.microsoft.com/office/drawing/2014/main" id="{11B75B4F-082F-415C-9D0E-67872957B4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a:extLst>
              <a:ext uri="{FF2B5EF4-FFF2-40B4-BE49-F238E27FC236}">
                <a16:creationId xmlns:a16="http://schemas.microsoft.com/office/drawing/2014/main" id="{0AD51B03-0D17-4CED-9413-F9FC6B502D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823AB0-D4EA-4CF6-BB7E-E024BD643F2C}" type="slidenum">
              <a:rPr lang="zh-TW" altLang="en-US" smtClean="0"/>
              <a:t>‹#›</a:t>
            </a:fld>
            <a:endParaRPr lang="zh-TW" altLang="en-US"/>
          </a:p>
        </p:txBody>
      </p:sp>
    </p:spTree>
    <p:extLst>
      <p:ext uri="{BB962C8B-B14F-4D97-AF65-F5344CB8AC3E}">
        <p14:creationId xmlns:p14="http://schemas.microsoft.com/office/powerpoint/2010/main" val="15357085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E82DD908-6BD3-49DA-888A-DD018D104A3B}"/>
              </a:ext>
            </a:extLst>
          </p:cNvPr>
          <p:cNvSpPr>
            <a:spLocks noGrp="1"/>
          </p:cNvSpPr>
          <p:nvPr>
            <p:ph type="ctrTitle"/>
          </p:nvPr>
        </p:nvSpPr>
        <p:spPr>
          <a:xfrm>
            <a:off x="1524000" y="1331259"/>
            <a:ext cx="9144000" cy="2387600"/>
          </a:xfrm>
        </p:spPr>
        <p:txBody>
          <a:bodyPr>
            <a:normAutofit fontScale="90000"/>
          </a:bodyPr>
          <a:lstStyle/>
          <a:p>
            <a:r>
              <a:rPr lang="en" altLang="zh-TW" dirty="0"/>
              <a:t>Revisiting Knowledge Distillation: An Inheritance and Exploration Framework</a:t>
            </a:r>
          </a:p>
        </p:txBody>
      </p:sp>
      <p:sp>
        <p:nvSpPr>
          <p:cNvPr id="3" name="副標題 2">
            <a:extLst>
              <a:ext uri="{FF2B5EF4-FFF2-40B4-BE49-F238E27FC236}">
                <a16:creationId xmlns:a16="http://schemas.microsoft.com/office/drawing/2014/main" id="{80B4B9CA-DFE2-4BAC-A0C3-FC3B9C199A9A}"/>
              </a:ext>
            </a:extLst>
          </p:cNvPr>
          <p:cNvSpPr>
            <a:spLocks noGrp="1"/>
          </p:cNvSpPr>
          <p:nvPr>
            <p:ph type="subTitle" idx="1"/>
          </p:nvPr>
        </p:nvSpPr>
        <p:spPr>
          <a:xfrm>
            <a:off x="1524000" y="3870978"/>
            <a:ext cx="9144000" cy="2142959"/>
          </a:xfrm>
        </p:spPr>
        <p:txBody>
          <a:bodyPr>
            <a:normAutofit fontScale="92500"/>
          </a:bodyPr>
          <a:lstStyle/>
          <a:p>
            <a:r>
              <a:rPr lang="en" altLang="zh-TW" dirty="0"/>
              <a:t>Zhen Huang</a:t>
            </a:r>
            <a:r>
              <a:rPr lang="en" altLang="zh-TW" baseline="30000" dirty="0"/>
              <a:t>1, 2</a:t>
            </a:r>
            <a:r>
              <a:rPr lang="en" altLang="zh-TW" dirty="0"/>
              <a:t>, Xu Shen</a:t>
            </a:r>
            <a:r>
              <a:rPr lang="en" altLang="zh-TW" baseline="30000" dirty="0"/>
              <a:t>2</a:t>
            </a:r>
            <a:r>
              <a:rPr lang="en" altLang="zh-TW" dirty="0"/>
              <a:t>, Jun Xing</a:t>
            </a:r>
            <a:r>
              <a:rPr lang="en" altLang="zh-TW" baseline="30000" dirty="0"/>
              <a:t>3</a:t>
            </a:r>
            <a:r>
              <a:rPr lang="en" altLang="zh-TW" dirty="0"/>
              <a:t>, </a:t>
            </a:r>
            <a:r>
              <a:rPr lang="en" altLang="zh-TW" dirty="0" err="1"/>
              <a:t>Tongliang</a:t>
            </a:r>
            <a:r>
              <a:rPr lang="en" altLang="zh-TW" dirty="0"/>
              <a:t> Liu</a:t>
            </a:r>
            <a:r>
              <a:rPr lang="en" altLang="zh-TW" baseline="30000" dirty="0"/>
              <a:t>4</a:t>
            </a:r>
            <a:r>
              <a:rPr lang="en" altLang="zh-TW" dirty="0"/>
              <a:t>, </a:t>
            </a:r>
            <a:r>
              <a:rPr lang="en" altLang="zh-TW" dirty="0" err="1"/>
              <a:t>Xinmei</a:t>
            </a:r>
            <a:r>
              <a:rPr lang="en" altLang="zh-TW" dirty="0"/>
              <a:t> Tian</a:t>
            </a:r>
            <a:r>
              <a:rPr lang="en" altLang="zh-TW" baseline="30000" dirty="0"/>
              <a:t>1</a:t>
            </a:r>
            <a:r>
              <a:rPr lang="en" altLang="zh-TW" dirty="0"/>
              <a:t>, </a:t>
            </a:r>
            <a:r>
              <a:rPr lang="en" altLang="zh-TW" dirty="0" err="1"/>
              <a:t>Houqiang</a:t>
            </a:r>
            <a:r>
              <a:rPr lang="en" altLang="zh-TW" dirty="0"/>
              <a:t> Li</a:t>
            </a:r>
            <a:r>
              <a:rPr lang="en" altLang="zh-TW" baseline="30000" dirty="0"/>
              <a:t>1</a:t>
            </a:r>
            <a:r>
              <a:rPr lang="en" altLang="zh-TW" dirty="0"/>
              <a:t>, </a:t>
            </a:r>
          </a:p>
          <a:p>
            <a:r>
              <a:rPr lang="en" altLang="zh-TW" dirty="0"/>
              <a:t>Bing Deng</a:t>
            </a:r>
            <a:r>
              <a:rPr lang="en" altLang="zh-TW" baseline="30000" dirty="0"/>
              <a:t>2</a:t>
            </a:r>
            <a:r>
              <a:rPr lang="en" altLang="zh-TW" dirty="0"/>
              <a:t>, </a:t>
            </a:r>
            <a:r>
              <a:rPr lang="en" altLang="zh-TW" dirty="0" err="1"/>
              <a:t>Jianqiang</a:t>
            </a:r>
            <a:r>
              <a:rPr lang="en" altLang="zh-TW" dirty="0"/>
              <a:t> Huang</a:t>
            </a:r>
            <a:r>
              <a:rPr lang="en" altLang="zh-TW" baseline="30000" dirty="0"/>
              <a:t>2</a:t>
            </a:r>
            <a:r>
              <a:rPr lang="en" altLang="zh-TW" dirty="0"/>
              <a:t>, Xian-Sheng Hua</a:t>
            </a:r>
            <a:r>
              <a:rPr lang="en" altLang="zh-TW" baseline="30000" dirty="0"/>
              <a:t>2</a:t>
            </a:r>
          </a:p>
          <a:p>
            <a:r>
              <a:rPr lang="en" altLang="zh-TW" baseline="30000" dirty="0"/>
              <a:t>1</a:t>
            </a:r>
            <a:r>
              <a:rPr lang="en" altLang="zh-TW" dirty="0"/>
              <a:t>University of Science and Technology of China, </a:t>
            </a:r>
            <a:r>
              <a:rPr lang="en" altLang="zh-TW" baseline="30000" dirty="0"/>
              <a:t>2</a:t>
            </a:r>
            <a:r>
              <a:rPr lang="en" altLang="zh-TW" dirty="0"/>
              <a:t>Alibaba Group </a:t>
            </a:r>
            <a:endParaRPr lang="en" altLang="zh-TW" sz="1800" dirty="0"/>
          </a:p>
          <a:p>
            <a:r>
              <a:rPr lang="en" altLang="zh-TW" baseline="30000" dirty="0"/>
              <a:t>3</a:t>
            </a:r>
            <a:r>
              <a:rPr lang="en" altLang="zh-TW" dirty="0"/>
              <a:t>University of Southern California, </a:t>
            </a:r>
            <a:r>
              <a:rPr lang="en" altLang="zh-TW" baseline="30000" dirty="0"/>
              <a:t>4</a:t>
            </a:r>
            <a:r>
              <a:rPr lang="en" altLang="zh-TW" dirty="0"/>
              <a:t>University of Sydney </a:t>
            </a:r>
            <a:endParaRPr lang="en" altLang="zh-TW" sz="1800" dirty="0"/>
          </a:p>
          <a:p>
            <a:r>
              <a:rPr lang="en-US" altLang="zh-TW" sz="1800" dirty="0">
                <a:latin typeface="CMR9"/>
              </a:rPr>
              <a:t>CVPR 2021</a:t>
            </a:r>
            <a:endParaRPr lang="zh-TW" altLang="en-US" dirty="0"/>
          </a:p>
        </p:txBody>
      </p:sp>
    </p:spTree>
    <p:extLst>
      <p:ext uri="{BB962C8B-B14F-4D97-AF65-F5344CB8AC3E}">
        <p14:creationId xmlns:p14="http://schemas.microsoft.com/office/powerpoint/2010/main" val="39234262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Introduction</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103020"/>
          </a:xfrm>
        </p:spPr>
        <p:txBody>
          <a:bodyPr/>
          <a:lstStyle/>
          <a:p>
            <a:r>
              <a:rPr lang="en" altLang="zh-TW" dirty="0"/>
              <a:t>Based on the aforementioned analyses, we propose a novel inheritance and exploration knowledge distillation framework (</a:t>
            </a:r>
            <a:r>
              <a:rPr lang="en" altLang="zh-TW" i="1" dirty="0"/>
              <a:t>IE-KD</a:t>
            </a:r>
            <a:r>
              <a:rPr lang="en" altLang="zh-TW" dirty="0"/>
              <a:t>)</a:t>
            </a:r>
          </a:p>
          <a:p>
            <a:r>
              <a:rPr lang="en" altLang="zh-TW" dirty="0"/>
              <a:t>IE-KD trains a student by </a:t>
            </a:r>
            <a:r>
              <a:rPr lang="en" altLang="zh-TW" b="1" dirty="0"/>
              <a:t>partially following the knowledge from the teacher (consistency)</a:t>
            </a:r>
            <a:r>
              <a:rPr lang="en" altLang="zh-TW" dirty="0"/>
              <a:t> and </a:t>
            </a:r>
            <a:r>
              <a:rPr lang="en" altLang="zh-TW" b="1" dirty="0"/>
              <a:t>partially exploring for new knowledge (diversity) </a:t>
            </a:r>
            <a:r>
              <a:rPr lang="en" altLang="zh-TW" dirty="0"/>
              <a:t>that are complementary to the teacher</a:t>
            </a:r>
          </a:p>
          <a:p>
            <a:r>
              <a:rPr lang="en" altLang="zh-TW" dirty="0"/>
              <a:t>Our IE-KD framework is generic and can be easily combined with existing distillation or mutual learning methods for training deep neural networks </a:t>
            </a:r>
          </a:p>
          <a:p>
            <a:r>
              <a:rPr lang="en" altLang="zh-TW" dirty="0"/>
              <a:t>Motivations</a:t>
            </a:r>
          </a:p>
          <a:p>
            <a:pPr lvl="1"/>
            <a:r>
              <a:rPr lang="en" altLang="zh-TW" dirty="0"/>
              <a:t>Heredity in evolution</a:t>
            </a:r>
          </a:p>
          <a:p>
            <a:pPr lvl="1"/>
            <a:r>
              <a:rPr lang="en" altLang="zh-TW" dirty="0"/>
              <a:t>Q-Learning, AlphaGo </a:t>
            </a:r>
          </a:p>
          <a:p>
            <a:pPr lvl="1"/>
            <a:endParaRPr lang="en" altLang="zh-TW" dirty="0"/>
          </a:p>
          <a:p>
            <a:endParaRPr lang="en" altLang="zh-TW" dirty="0"/>
          </a:p>
          <a:p>
            <a:endParaRPr lang="en-US"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10</a:t>
            </a:fld>
            <a:endParaRPr lang="zh-TW" altLang="en-US"/>
          </a:p>
        </p:txBody>
      </p:sp>
    </p:spTree>
    <p:extLst>
      <p:ext uri="{BB962C8B-B14F-4D97-AF65-F5344CB8AC3E}">
        <p14:creationId xmlns:p14="http://schemas.microsoft.com/office/powerpoint/2010/main" val="1362019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BBFBC33-032A-4788-ADCB-95689DCE05C0}"/>
              </a:ext>
            </a:extLst>
          </p:cNvPr>
          <p:cNvSpPr>
            <a:spLocks noGrp="1"/>
          </p:cNvSpPr>
          <p:nvPr>
            <p:ph type="title"/>
          </p:nvPr>
        </p:nvSpPr>
        <p:spPr>
          <a:xfrm>
            <a:off x="838200" y="159403"/>
            <a:ext cx="10515600" cy="1325563"/>
          </a:xfrm>
        </p:spPr>
        <p:txBody>
          <a:bodyPr/>
          <a:lstStyle/>
          <a:p>
            <a:r>
              <a:rPr lang="en-US" altLang="zh-TW" dirty="0"/>
              <a:t>Outline</a:t>
            </a:r>
            <a:endParaRPr lang="zh-TW" altLang="en-US" dirty="0"/>
          </a:p>
        </p:txBody>
      </p:sp>
      <p:sp>
        <p:nvSpPr>
          <p:cNvPr id="3" name="內容版面配置區 2">
            <a:extLst>
              <a:ext uri="{FF2B5EF4-FFF2-40B4-BE49-F238E27FC236}">
                <a16:creationId xmlns:a16="http://schemas.microsoft.com/office/drawing/2014/main" id="{509C489C-3D5D-45F9-9F43-5DF8C9DEBD4B}"/>
              </a:ext>
            </a:extLst>
          </p:cNvPr>
          <p:cNvSpPr>
            <a:spLocks noGrp="1"/>
          </p:cNvSpPr>
          <p:nvPr>
            <p:ph idx="1"/>
          </p:nvPr>
        </p:nvSpPr>
        <p:spPr>
          <a:xfrm>
            <a:off x="838200" y="1484966"/>
            <a:ext cx="10515600" cy="4351338"/>
          </a:xfrm>
        </p:spPr>
        <p:txBody>
          <a:bodyPr>
            <a:normAutofit/>
          </a:bodyPr>
          <a:lstStyle/>
          <a:p>
            <a:r>
              <a:rPr lang="en-US" altLang="zh-TW" sz="2400" dirty="0">
                <a:solidFill>
                  <a:schemeClr val="bg2">
                    <a:lumMod val="90000"/>
                  </a:schemeClr>
                </a:solidFill>
              </a:rPr>
              <a:t>Introduction</a:t>
            </a:r>
          </a:p>
          <a:p>
            <a:r>
              <a:rPr lang="en-US" altLang="zh-TW" sz="2400" dirty="0"/>
              <a:t>Method</a:t>
            </a:r>
          </a:p>
          <a:p>
            <a:r>
              <a:rPr lang="en-US" altLang="zh-TW" sz="2400" dirty="0">
                <a:solidFill>
                  <a:schemeClr val="bg2">
                    <a:lumMod val="90000"/>
                  </a:schemeClr>
                </a:solidFill>
              </a:rPr>
              <a:t>Experiments</a:t>
            </a:r>
          </a:p>
          <a:p>
            <a:r>
              <a:rPr lang="en-US" altLang="zh-TW" sz="2400" dirty="0">
                <a:solidFill>
                  <a:schemeClr val="bg2">
                    <a:lumMod val="90000"/>
                  </a:schemeClr>
                </a:solidFill>
              </a:rPr>
              <a:t>Conclusion</a:t>
            </a:r>
          </a:p>
          <a:p>
            <a:r>
              <a:rPr lang="en-US" altLang="zh-TW" sz="2400" dirty="0">
                <a:solidFill>
                  <a:schemeClr val="bg2">
                    <a:lumMod val="90000"/>
                  </a:schemeClr>
                </a:solidFill>
              </a:rPr>
              <a:t>Progress Report</a:t>
            </a:r>
            <a:endParaRPr lang="zh-TW" altLang="en-US" sz="2400" dirty="0">
              <a:solidFill>
                <a:schemeClr val="bg2">
                  <a:lumMod val="90000"/>
                </a:schemeClr>
              </a:solidFill>
            </a:endParaRPr>
          </a:p>
        </p:txBody>
      </p:sp>
      <p:sp>
        <p:nvSpPr>
          <p:cNvPr id="4" name="投影片編號版面配置區 3">
            <a:extLst>
              <a:ext uri="{FF2B5EF4-FFF2-40B4-BE49-F238E27FC236}">
                <a16:creationId xmlns:a16="http://schemas.microsoft.com/office/drawing/2014/main" id="{F144688A-DF7D-483A-B569-1ABDDF436DFF}"/>
              </a:ext>
            </a:extLst>
          </p:cNvPr>
          <p:cNvSpPr>
            <a:spLocks noGrp="1"/>
          </p:cNvSpPr>
          <p:nvPr>
            <p:ph type="sldNum" sz="quarter" idx="12"/>
          </p:nvPr>
        </p:nvSpPr>
        <p:spPr/>
        <p:txBody>
          <a:bodyPr/>
          <a:lstStyle/>
          <a:p>
            <a:fld id="{6C823AB0-D4EA-4CF6-BB7E-E024BD643F2C}" type="slidenum">
              <a:rPr lang="zh-TW" altLang="en-US" smtClean="0"/>
              <a:t>11</a:t>
            </a:fld>
            <a:endParaRPr lang="zh-TW" altLang="en-US"/>
          </a:p>
        </p:txBody>
      </p:sp>
    </p:spTree>
    <p:extLst>
      <p:ext uri="{BB962C8B-B14F-4D97-AF65-F5344CB8AC3E}">
        <p14:creationId xmlns:p14="http://schemas.microsoft.com/office/powerpoint/2010/main" val="3173989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Method</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103020"/>
          </a:xfrm>
        </p:spPr>
        <p:txBody>
          <a:bodyPr/>
          <a:lstStyle/>
          <a:p>
            <a:endParaRPr lang="en" altLang="zh-TW" dirty="0"/>
          </a:p>
          <a:p>
            <a:pPr lvl="1"/>
            <a:endParaRPr lang="en" altLang="zh-TW" dirty="0"/>
          </a:p>
          <a:p>
            <a:endParaRPr lang="en" altLang="zh-TW" dirty="0"/>
          </a:p>
          <a:p>
            <a:endParaRPr lang="en-US"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12</a:t>
            </a:fld>
            <a:endParaRPr lang="zh-TW" altLang="en-US"/>
          </a:p>
        </p:txBody>
      </p:sp>
      <p:pic>
        <p:nvPicPr>
          <p:cNvPr id="6" name="圖片 5">
            <a:extLst>
              <a:ext uri="{FF2B5EF4-FFF2-40B4-BE49-F238E27FC236}">
                <a16:creationId xmlns:a16="http://schemas.microsoft.com/office/drawing/2014/main" id="{8E6D9E5D-D872-3F49-8B16-74879A981B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637" y="1165391"/>
            <a:ext cx="11148646" cy="5278898"/>
          </a:xfrm>
          <a:prstGeom prst="rect">
            <a:avLst/>
          </a:prstGeom>
        </p:spPr>
      </p:pic>
    </p:spTree>
    <p:extLst>
      <p:ext uri="{BB962C8B-B14F-4D97-AF65-F5344CB8AC3E}">
        <p14:creationId xmlns:p14="http://schemas.microsoft.com/office/powerpoint/2010/main" val="27046232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Method</a:t>
            </a:r>
            <a:endParaRPr lang="zh-TW" altLang="en-US" dirty="0"/>
          </a:p>
        </p:txBody>
      </p:sp>
      <mc:AlternateContent xmlns:mc="http://schemas.openxmlformats.org/markup-compatibility/2006">
        <mc:Choice xmlns:a14="http://schemas.microsoft.com/office/drawing/2010/main" Requires="a14">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103020"/>
              </a:xfrm>
            </p:spPr>
            <p:txBody>
              <a:bodyPr/>
              <a:lstStyle/>
              <a:p>
                <a:r>
                  <a:rPr lang="en" altLang="zh-TW" dirty="0"/>
                  <a:t>Notations</a:t>
                </a:r>
              </a:p>
              <a:p>
                <a:pPr lvl="1"/>
                <a:r>
                  <a:rPr lang="en" altLang="zh-TW" dirty="0"/>
                  <a:t>Features of the teacher: </a:t>
                </a:r>
                <a14:m>
                  <m:oMath xmlns:m="http://schemas.openxmlformats.org/officeDocument/2006/math">
                    <m:sSub>
                      <m:sSubPr>
                        <m:ctrlPr>
                          <a:rPr lang="en" altLang="zh-TW" i="1" smtClean="0">
                            <a:latin typeface="Cambria Math" panose="02040503050406030204" pitchFamily="18" charset="0"/>
                          </a:rPr>
                        </m:ctrlPr>
                      </m:sSubPr>
                      <m:e>
                        <m:r>
                          <a:rPr lang="en-US" altLang="zh-TW" b="0" i="1" smtClean="0">
                            <a:latin typeface="Cambria Math" panose="02040503050406030204" pitchFamily="18" charset="0"/>
                          </a:rPr>
                          <m:t>𝑓</m:t>
                        </m:r>
                      </m:e>
                      <m:sub>
                        <m:r>
                          <a:rPr lang="en-US" altLang="zh-TW" b="0" i="1" smtClean="0">
                            <a:latin typeface="Cambria Math" panose="02040503050406030204" pitchFamily="18" charset="0"/>
                          </a:rPr>
                          <m:t>𝑇</m:t>
                        </m:r>
                      </m:sub>
                    </m:sSub>
                  </m:oMath>
                </a14:m>
                <a:endParaRPr lang="en" altLang="zh-TW" dirty="0"/>
              </a:p>
              <a:p>
                <a:pPr lvl="1"/>
                <a:r>
                  <a:rPr lang="en" altLang="zh-TW" dirty="0"/>
                  <a:t>Features of the inheritance and exploration part of the student: </a:t>
                </a:r>
                <a14:m>
                  <m:oMath xmlns:m="http://schemas.openxmlformats.org/officeDocument/2006/math">
                    <m:sSub>
                      <m:sSubPr>
                        <m:ctrlPr>
                          <a:rPr lang="en" altLang="zh-TW" i="1" smtClean="0">
                            <a:latin typeface="Cambria Math" panose="02040503050406030204" pitchFamily="18" charset="0"/>
                          </a:rPr>
                        </m:ctrlPr>
                      </m:sSubPr>
                      <m:e>
                        <m:r>
                          <a:rPr lang="en-US" altLang="zh-TW" b="0" i="1" smtClean="0">
                            <a:latin typeface="Cambria Math" panose="02040503050406030204" pitchFamily="18" charset="0"/>
                          </a:rPr>
                          <m:t>𝑓</m:t>
                        </m:r>
                      </m:e>
                      <m:sub>
                        <m:r>
                          <a:rPr lang="en-US" altLang="zh-TW" b="0" i="1" smtClean="0">
                            <a:latin typeface="Cambria Math" panose="02040503050406030204" pitchFamily="18" charset="0"/>
                          </a:rPr>
                          <m:t>𝑖𝑛h</m:t>
                        </m:r>
                      </m:sub>
                    </m:sSub>
                    <m:r>
                      <a:rPr lang="en-US" altLang="zh-TW" b="0" i="1" smtClean="0">
                        <a:latin typeface="Cambria Math" panose="02040503050406030204" pitchFamily="18" charset="0"/>
                      </a:rPr>
                      <m:t>, </m:t>
                    </m:r>
                    <m:sSub>
                      <m:sSubPr>
                        <m:ctrlPr>
                          <a:rPr lang="en-US" altLang="zh-TW" b="0" i="1" smtClean="0">
                            <a:latin typeface="Cambria Math" panose="02040503050406030204" pitchFamily="18" charset="0"/>
                          </a:rPr>
                        </m:ctrlPr>
                      </m:sSubPr>
                      <m:e>
                        <m:r>
                          <a:rPr lang="en-US" altLang="zh-TW" b="0" i="1" smtClean="0">
                            <a:latin typeface="Cambria Math" panose="02040503050406030204" pitchFamily="18" charset="0"/>
                          </a:rPr>
                          <m:t>𝑓</m:t>
                        </m:r>
                      </m:e>
                      <m:sub>
                        <m:r>
                          <a:rPr lang="en-US" altLang="zh-TW" b="0" i="1" smtClean="0">
                            <a:latin typeface="Cambria Math" panose="02040503050406030204" pitchFamily="18" charset="0"/>
                          </a:rPr>
                          <m:t>𝑒𝑥𝑝</m:t>
                        </m:r>
                      </m:sub>
                    </m:sSub>
                  </m:oMath>
                </a14:m>
                <a:endParaRPr lang="en" altLang="zh-TW" dirty="0"/>
              </a:p>
              <a:p>
                <a:r>
                  <a:rPr lang="en" altLang="zh-TW" dirty="0"/>
                  <a:t>Compact Knowledge Extraction</a:t>
                </a:r>
              </a:p>
              <a:p>
                <a:pPr lvl="1"/>
                <a:r>
                  <a:rPr lang="en" altLang="zh-TW" dirty="0"/>
                  <a:t>When measuring the similarity/dis-similarity between the features, they usually have different shapes and sizes </a:t>
                </a:r>
              </a:p>
              <a:p>
                <a:pPr lvl="1"/>
                <a:r>
                  <a:rPr lang="en" altLang="zh-TW" dirty="0"/>
                  <a:t>We embed them into a shared latent feature space of the same dimension via an encoder, which are </a:t>
                </a:r>
                <a14:m>
                  <m:oMath xmlns:m="http://schemas.openxmlformats.org/officeDocument/2006/math">
                    <m:sSub>
                      <m:sSubPr>
                        <m:ctrlPr>
                          <a:rPr lang="en" altLang="zh-TW" i="1" smtClean="0">
                            <a:latin typeface="Cambria Math" panose="02040503050406030204" pitchFamily="18" charset="0"/>
                          </a:rPr>
                        </m:ctrlPr>
                      </m:sSubPr>
                      <m:e>
                        <m:r>
                          <a:rPr lang="en-US" altLang="zh-TW" b="0" i="1" smtClean="0">
                            <a:latin typeface="Cambria Math" panose="02040503050406030204" pitchFamily="18" charset="0"/>
                          </a:rPr>
                          <m:t>𝐹</m:t>
                        </m:r>
                      </m:e>
                      <m:sub>
                        <m:r>
                          <a:rPr lang="en-US" altLang="zh-TW" b="0" i="1" smtClean="0">
                            <a:latin typeface="Cambria Math" panose="02040503050406030204" pitchFamily="18" charset="0"/>
                          </a:rPr>
                          <m:t>𝑇</m:t>
                        </m:r>
                      </m:sub>
                    </m:sSub>
                    <m:r>
                      <a:rPr lang="en-US" altLang="zh-TW" b="0" i="1" smtClean="0">
                        <a:latin typeface="Cambria Math" panose="02040503050406030204" pitchFamily="18" charset="0"/>
                      </a:rPr>
                      <m:t>, </m:t>
                    </m:r>
                    <m:sSub>
                      <m:sSubPr>
                        <m:ctrlPr>
                          <a:rPr lang="en-US" altLang="zh-TW" b="0" i="1" smtClean="0">
                            <a:latin typeface="Cambria Math" panose="02040503050406030204" pitchFamily="18" charset="0"/>
                          </a:rPr>
                        </m:ctrlPr>
                      </m:sSubPr>
                      <m:e>
                        <m:r>
                          <a:rPr lang="en-US" altLang="zh-TW" b="0" i="1" smtClean="0">
                            <a:latin typeface="Cambria Math" panose="02040503050406030204" pitchFamily="18" charset="0"/>
                          </a:rPr>
                          <m:t>𝐹</m:t>
                        </m:r>
                      </m:e>
                      <m:sub>
                        <m:r>
                          <a:rPr lang="en-US" altLang="zh-TW" b="0" i="1" smtClean="0">
                            <a:latin typeface="Cambria Math" panose="02040503050406030204" pitchFamily="18" charset="0"/>
                          </a:rPr>
                          <m:t>𝑖𝑛h</m:t>
                        </m:r>
                      </m:sub>
                    </m:sSub>
                    <m:r>
                      <a:rPr lang="en-US" altLang="zh-TW" b="0" i="1" smtClean="0">
                        <a:latin typeface="Cambria Math" panose="02040503050406030204" pitchFamily="18" charset="0"/>
                      </a:rPr>
                      <m:t>, </m:t>
                    </m:r>
                    <m:sSub>
                      <m:sSubPr>
                        <m:ctrlPr>
                          <a:rPr lang="en-US" altLang="zh-TW" b="0" i="1" smtClean="0">
                            <a:latin typeface="Cambria Math" panose="02040503050406030204" pitchFamily="18" charset="0"/>
                          </a:rPr>
                        </m:ctrlPr>
                      </m:sSubPr>
                      <m:e>
                        <m:r>
                          <a:rPr lang="en-US" altLang="zh-TW" b="0" i="1" smtClean="0">
                            <a:latin typeface="Cambria Math" panose="02040503050406030204" pitchFamily="18" charset="0"/>
                          </a:rPr>
                          <m:t>𝐹</m:t>
                        </m:r>
                      </m:e>
                      <m:sub>
                        <m:r>
                          <a:rPr lang="en-US" altLang="zh-TW" b="0" i="1" smtClean="0">
                            <a:latin typeface="Cambria Math" panose="02040503050406030204" pitchFamily="18" charset="0"/>
                          </a:rPr>
                          <m:t>𝑒𝑥𝑝</m:t>
                        </m:r>
                      </m:sub>
                    </m:sSub>
                  </m:oMath>
                </a14:m>
                <a:endParaRPr lang="en" altLang="zh-TW" dirty="0"/>
              </a:p>
              <a:p>
                <a:pPr marL="0" indent="0">
                  <a:buNone/>
                </a:pPr>
                <a:endParaRPr lang="en" altLang="zh-TW" dirty="0"/>
              </a:p>
              <a:p>
                <a:endParaRPr lang="en" altLang="zh-TW" dirty="0"/>
              </a:p>
              <a:p>
                <a:endParaRPr lang="en-US" altLang="zh-TW" dirty="0"/>
              </a:p>
            </p:txBody>
          </p:sp>
        </mc:Choice>
        <mc:Fallback>
          <p:sp>
            <p:nvSpPr>
              <p:cNvPr id="3" name="內容版面配置區 2">
                <a:extLst>
                  <a:ext uri="{FF2B5EF4-FFF2-40B4-BE49-F238E27FC236}">
                    <a16:creationId xmlns:a16="http://schemas.microsoft.com/office/drawing/2014/main" id="{015B15AE-1171-4509-9443-B4EDC942C423}"/>
                  </a:ext>
                </a:extLst>
              </p:cNvPr>
              <p:cNvSpPr>
                <a:spLocks noGrp="1" noRot="1" noChangeAspect="1" noMove="1" noResize="1" noEditPoints="1" noAdjustHandles="1" noChangeArrowheads="1" noChangeShapeType="1" noTextEdit="1"/>
              </p:cNvSpPr>
              <p:nvPr>
                <p:ph idx="1"/>
              </p:nvPr>
            </p:nvSpPr>
            <p:spPr>
              <a:xfrm>
                <a:off x="838199" y="1253330"/>
                <a:ext cx="10603523" cy="5103020"/>
              </a:xfrm>
              <a:blipFill>
                <a:blip r:embed="rId2"/>
                <a:stretch>
                  <a:fillRect l="-957" t="-1985" r="-359"/>
                </a:stretch>
              </a:blipFill>
            </p:spPr>
            <p:txBody>
              <a:bodyPr/>
              <a:lstStyle/>
              <a:p>
                <a:r>
                  <a:rPr lang="zh-TW" altLang="en-US">
                    <a:noFill/>
                  </a:rPr>
                  <a:t> </a:t>
                </a:r>
              </a:p>
            </p:txBody>
          </p:sp>
        </mc:Fallback>
      </mc:AlternateContent>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13</a:t>
            </a:fld>
            <a:endParaRPr lang="zh-TW" altLang="en-US"/>
          </a:p>
        </p:txBody>
      </p:sp>
      <p:pic>
        <p:nvPicPr>
          <p:cNvPr id="7" name="圖片 6">
            <a:extLst>
              <a:ext uri="{FF2B5EF4-FFF2-40B4-BE49-F238E27FC236}">
                <a16:creationId xmlns:a16="http://schemas.microsoft.com/office/drawing/2014/main" id="{65D27739-0EE9-0F4A-BF09-23425EC1357E}"/>
              </a:ext>
            </a:extLst>
          </p:cNvPr>
          <p:cNvPicPr>
            <a:picLocks noChangeAspect="1"/>
          </p:cNvPicPr>
          <p:nvPr/>
        </p:nvPicPr>
        <p:blipFill rotWithShape="1">
          <a:blip r:embed="rId3">
            <a:extLst>
              <a:ext uri="{28A0092B-C50C-407E-A947-70E740481C1C}">
                <a14:useLocalDpi xmlns:a14="http://schemas.microsoft.com/office/drawing/2010/main" val="0"/>
              </a:ext>
            </a:extLst>
          </a:blip>
          <a:srcRect l="28487" r="24000" b="21476"/>
          <a:stretch/>
        </p:blipFill>
        <p:spPr>
          <a:xfrm>
            <a:off x="9535045" y="7513"/>
            <a:ext cx="2656956" cy="2079195"/>
          </a:xfrm>
          <a:prstGeom prst="rect">
            <a:avLst/>
          </a:prstGeom>
        </p:spPr>
      </p:pic>
    </p:spTree>
    <p:extLst>
      <p:ext uri="{BB962C8B-B14F-4D97-AF65-F5344CB8AC3E}">
        <p14:creationId xmlns:p14="http://schemas.microsoft.com/office/powerpoint/2010/main" val="32234650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Method</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Compact Knowledge Extraction</a:t>
            </a:r>
          </a:p>
          <a:p>
            <a:pPr lvl="1"/>
            <a:r>
              <a:rPr lang="en" altLang="zh-TW" dirty="0"/>
              <a:t>We adopt the factor-based embedding module in [16] to extract </a:t>
            </a:r>
          </a:p>
          <a:p>
            <a:pPr marL="457200" lvl="1" indent="0">
              <a:buNone/>
            </a:pPr>
            <a:r>
              <a:rPr lang="en" altLang="zh-TW" dirty="0"/>
              <a:t>   knowledge from the specific convolutional block of the teacher network</a:t>
            </a:r>
          </a:p>
          <a:p>
            <a:pPr lvl="1"/>
            <a:endParaRPr lang="en" altLang="zh-TW" dirty="0"/>
          </a:p>
          <a:p>
            <a:pPr lvl="1"/>
            <a:endParaRPr lang="en" altLang="zh-TW" dirty="0"/>
          </a:p>
          <a:p>
            <a:pPr lvl="1"/>
            <a:endParaRPr lang="en" altLang="zh-TW" dirty="0"/>
          </a:p>
          <a:p>
            <a:pPr lvl="1"/>
            <a:endParaRPr lang="en" altLang="zh-TW" dirty="0"/>
          </a:p>
          <a:p>
            <a:pPr lvl="1"/>
            <a:endParaRPr lang="en" altLang="zh-TW" dirty="0"/>
          </a:p>
          <a:p>
            <a:pPr lvl="1"/>
            <a:endParaRPr lang="en" altLang="zh-TW" dirty="0"/>
          </a:p>
          <a:p>
            <a:pPr lvl="1"/>
            <a:endParaRPr lang="en" altLang="zh-TW" dirty="0"/>
          </a:p>
          <a:p>
            <a:pPr lvl="1"/>
            <a:r>
              <a:rPr lang="en" altLang="zh-TW" dirty="0"/>
              <a:t>Train the auto-encoder by the common reconstruction loss:</a:t>
            </a:r>
          </a:p>
          <a:p>
            <a:pPr lvl="1"/>
            <a:endParaRPr lang="en" altLang="zh-TW" dirty="0"/>
          </a:p>
          <a:p>
            <a:pPr marL="0" indent="0">
              <a:buNone/>
            </a:pPr>
            <a:endParaRPr lang="en" altLang="zh-TW" dirty="0"/>
          </a:p>
          <a:p>
            <a:endParaRPr lang="en" altLang="zh-TW" dirty="0"/>
          </a:p>
          <a:p>
            <a:endParaRPr lang="en-US"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14</a:t>
            </a:fld>
            <a:endParaRPr lang="zh-TW" altLang="en-US"/>
          </a:p>
        </p:txBody>
      </p:sp>
      <p:pic>
        <p:nvPicPr>
          <p:cNvPr id="6" name="圖片 5">
            <a:extLst>
              <a:ext uri="{FF2B5EF4-FFF2-40B4-BE49-F238E27FC236}">
                <a16:creationId xmlns:a16="http://schemas.microsoft.com/office/drawing/2014/main" id="{7076FF39-DECC-4243-B257-425388148A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2700" y="2519799"/>
            <a:ext cx="3116547" cy="2602707"/>
          </a:xfrm>
          <a:prstGeom prst="rect">
            <a:avLst/>
          </a:prstGeom>
        </p:spPr>
      </p:pic>
      <p:pic>
        <p:nvPicPr>
          <p:cNvPr id="8" name="圖片 7">
            <a:extLst>
              <a:ext uri="{FF2B5EF4-FFF2-40B4-BE49-F238E27FC236}">
                <a16:creationId xmlns:a16="http://schemas.microsoft.com/office/drawing/2014/main" id="{F408BD8C-0995-C34E-9801-3665AEA92DFE}"/>
              </a:ext>
            </a:extLst>
          </p:cNvPr>
          <p:cNvPicPr>
            <a:picLocks noChangeAspect="1"/>
          </p:cNvPicPr>
          <p:nvPr/>
        </p:nvPicPr>
        <p:blipFill rotWithShape="1">
          <a:blip r:embed="rId3">
            <a:extLst>
              <a:ext uri="{28A0092B-C50C-407E-A947-70E740481C1C}">
                <a14:useLocalDpi xmlns:a14="http://schemas.microsoft.com/office/drawing/2010/main" val="0"/>
              </a:ext>
            </a:extLst>
          </a:blip>
          <a:srcRect l="48957" r="24000" b="21476"/>
          <a:stretch/>
        </p:blipFill>
        <p:spPr>
          <a:xfrm>
            <a:off x="10466556" y="67194"/>
            <a:ext cx="1725444" cy="2372272"/>
          </a:xfrm>
          <a:prstGeom prst="rect">
            <a:avLst/>
          </a:prstGeom>
        </p:spPr>
      </p:pic>
      <p:pic>
        <p:nvPicPr>
          <p:cNvPr id="10" name="圖片 9" descr="一張含有 桌 的圖片&#10;&#10;自動產生的描述">
            <a:extLst>
              <a:ext uri="{FF2B5EF4-FFF2-40B4-BE49-F238E27FC236}">
                <a16:creationId xmlns:a16="http://schemas.microsoft.com/office/drawing/2014/main" id="{473ED91C-7847-4941-B16E-08B60636FC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57876" y="2589566"/>
            <a:ext cx="6086217" cy="2532940"/>
          </a:xfrm>
          <a:prstGeom prst="rect">
            <a:avLst/>
          </a:prstGeom>
        </p:spPr>
      </p:pic>
      <p:pic>
        <p:nvPicPr>
          <p:cNvPr id="12" name="圖片 11">
            <a:extLst>
              <a:ext uri="{FF2B5EF4-FFF2-40B4-BE49-F238E27FC236}">
                <a16:creationId xmlns:a16="http://schemas.microsoft.com/office/drawing/2014/main" id="{4E73AE3B-08EA-6842-B597-633DB67F0F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79210" y="5605233"/>
            <a:ext cx="6921500" cy="762000"/>
          </a:xfrm>
          <a:prstGeom prst="rect">
            <a:avLst/>
          </a:prstGeom>
        </p:spPr>
      </p:pic>
      <p:sp>
        <p:nvSpPr>
          <p:cNvPr id="13" name="文字方塊 12">
            <a:extLst>
              <a:ext uri="{FF2B5EF4-FFF2-40B4-BE49-F238E27FC236}">
                <a16:creationId xmlns:a16="http://schemas.microsoft.com/office/drawing/2014/main" id="{B0B20AE3-EC09-7F4F-8CCE-718E20B2565C}"/>
              </a:ext>
            </a:extLst>
          </p:cNvPr>
          <p:cNvSpPr txBox="1"/>
          <p:nvPr/>
        </p:nvSpPr>
        <p:spPr>
          <a:xfrm>
            <a:off x="169984" y="6422632"/>
            <a:ext cx="11852031" cy="276999"/>
          </a:xfrm>
          <a:prstGeom prst="rect">
            <a:avLst/>
          </a:prstGeom>
          <a:noFill/>
        </p:spPr>
        <p:txBody>
          <a:bodyPr wrap="square" rtlCol="0">
            <a:spAutoFit/>
          </a:bodyPr>
          <a:lstStyle/>
          <a:p>
            <a:r>
              <a:rPr lang="en-US" altLang="zh-TW" sz="1200" dirty="0"/>
              <a:t>[16] </a:t>
            </a:r>
            <a:r>
              <a:rPr lang="en-US" altLang="zh-TW" sz="1200" dirty="0" err="1"/>
              <a:t>Jangho</a:t>
            </a:r>
            <a:r>
              <a:rPr lang="en-US" altLang="zh-TW" sz="1200" dirty="0"/>
              <a:t> Kim, </a:t>
            </a:r>
            <a:r>
              <a:rPr lang="en-US" altLang="zh-TW" sz="1200" dirty="0" err="1"/>
              <a:t>Seonguk</a:t>
            </a:r>
            <a:r>
              <a:rPr lang="en-US" altLang="zh-TW" sz="1200" dirty="0"/>
              <a:t> Park, and </a:t>
            </a:r>
            <a:r>
              <a:rPr lang="en-US" altLang="zh-TW" sz="1200" dirty="0" err="1"/>
              <a:t>Nojun</a:t>
            </a:r>
            <a:r>
              <a:rPr lang="en-US" altLang="zh-TW" sz="1200" dirty="0"/>
              <a:t> Kwak. Paraphrasing complex network: Network compression via factor transfer. </a:t>
            </a:r>
            <a:r>
              <a:rPr lang="en-US" altLang="zh-TW" sz="1200" dirty="0" err="1"/>
              <a:t>ArXiv</a:t>
            </a:r>
            <a:r>
              <a:rPr lang="en-US" altLang="zh-TW" sz="1200" dirty="0"/>
              <a:t>, abs/1802.04977, 2018 </a:t>
            </a:r>
          </a:p>
        </p:txBody>
      </p:sp>
    </p:spTree>
    <p:extLst>
      <p:ext uri="{BB962C8B-B14F-4D97-AF65-F5344CB8AC3E}">
        <p14:creationId xmlns:p14="http://schemas.microsoft.com/office/powerpoint/2010/main" val="5925657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Method</a:t>
            </a:r>
            <a:endParaRPr lang="zh-TW" altLang="en-US" dirty="0"/>
          </a:p>
        </p:txBody>
      </p:sp>
      <mc:AlternateContent xmlns:mc="http://schemas.openxmlformats.org/markup-compatibility/2006">
        <mc:Choice xmlns:a14="http://schemas.microsoft.com/office/drawing/2010/main" Requires="a14">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Inheritance and Exploration</a:t>
                </a:r>
              </a:p>
              <a:p>
                <a:pPr lvl="1"/>
                <a:r>
                  <a:rPr lang="en" altLang="zh-TW" dirty="0"/>
                  <a:t>We randomly split </a:t>
                </a:r>
                <a14:m>
                  <m:oMath xmlns:m="http://schemas.openxmlformats.org/officeDocument/2006/math">
                    <m:sSub>
                      <m:sSubPr>
                        <m:ctrlPr>
                          <a:rPr lang="en" altLang="zh-TW" i="1" smtClean="0">
                            <a:latin typeface="Cambria Math" panose="02040503050406030204" pitchFamily="18" charset="0"/>
                          </a:rPr>
                        </m:ctrlPr>
                      </m:sSubPr>
                      <m:e>
                        <m:r>
                          <a:rPr lang="en-US" altLang="zh-TW" b="0" i="1" smtClean="0">
                            <a:latin typeface="Cambria Math" panose="02040503050406030204" pitchFamily="18" charset="0"/>
                          </a:rPr>
                          <m:t>𝑓</m:t>
                        </m:r>
                      </m:e>
                      <m:sub>
                        <m:r>
                          <a:rPr lang="en-US" altLang="zh-TW" b="0" i="1" smtClean="0">
                            <a:latin typeface="Cambria Math" panose="02040503050406030204" pitchFamily="18" charset="0"/>
                          </a:rPr>
                          <m:t>𝑆</m:t>
                        </m:r>
                      </m:sub>
                    </m:sSub>
                  </m:oMath>
                </a14:m>
                <a:r>
                  <a:rPr lang="en" altLang="zh-TW" dirty="0"/>
                  <a:t> into two parts, </a:t>
                </a:r>
                <a14:m>
                  <m:oMath xmlns:m="http://schemas.openxmlformats.org/officeDocument/2006/math">
                    <m:sSub>
                      <m:sSubPr>
                        <m:ctrlPr>
                          <a:rPr lang="en" altLang="zh-TW" i="1">
                            <a:latin typeface="Cambria Math" panose="02040503050406030204" pitchFamily="18" charset="0"/>
                          </a:rPr>
                        </m:ctrlPr>
                      </m:sSubPr>
                      <m:e>
                        <m:r>
                          <a:rPr lang="en-US" altLang="zh-TW" i="1">
                            <a:latin typeface="Cambria Math" panose="02040503050406030204" pitchFamily="18" charset="0"/>
                          </a:rPr>
                          <m:t>𝑓</m:t>
                        </m:r>
                      </m:e>
                      <m:sub>
                        <m:r>
                          <a:rPr lang="en-US" altLang="zh-TW" b="0" i="1" smtClean="0">
                            <a:latin typeface="Cambria Math" panose="02040503050406030204" pitchFamily="18" charset="0"/>
                          </a:rPr>
                          <m:t>𝑖𝑛h</m:t>
                        </m:r>
                      </m:sub>
                    </m:sSub>
                  </m:oMath>
                </a14:m>
                <a:r>
                  <a:rPr lang="en" altLang="zh-TW" dirty="0"/>
                  <a:t> and </a:t>
                </a:r>
                <a14:m>
                  <m:oMath xmlns:m="http://schemas.openxmlformats.org/officeDocument/2006/math">
                    <m:sSub>
                      <m:sSubPr>
                        <m:ctrlPr>
                          <a:rPr lang="en" altLang="zh-TW" i="1">
                            <a:latin typeface="Cambria Math" panose="02040503050406030204" pitchFamily="18" charset="0"/>
                          </a:rPr>
                        </m:ctrlPr>
                      </m:sSubPr>
                      <m:e>
                        <m:r>
                          <a:rPr lang="en-US" altLang="zh-TW" i="1">
                            <a:latin typeface="Cambria Math" panose="02040503050406030204" pitchFamily="18" charset="0"/>
                          </a:rPr>
                          <m:t>𝑓</m:t>
                        </m:r>
                      </m:e>
                      <m:sub>
                        <m:r>
                          <a:rPr lang="en-US" altLang="zh-TW" b="0" i="1" smtClean="0">
                            <a:latin typeface="Cambria Math" panose="02040503050406030204" pitchFamily="18" charset="0"/>
                          </a:rPr>
                          <m:t>𝑒𝑥𝑝</m:t>
                        </m:r>
                      </m:sub>
                    </m:sSub>
                  </m:oMath>
                </a14:m>
                <a:r>
                  <a:rPr lang="en" altLang="zh-TW" dirty="0"/>
                  <a:t> for inheritance and exploration</a:t>
                </a:r>
              </a:p>
              <a:p>
                <a:pPr lvl="2"/>
                <a:r>
                  <a:rPr lang="en" altLang="zh-TW" dirty="0"/>
                  <a:t>An inheritance loss </a:t>
                </a:r>
                <a14:m>
                  <m:oMath xmlns:m="http://schemas.openxmlformats.org/officeDocument/2006/math">
                    <m:sSub>
                      <m:sSubPr>
                        <m:ctrlPr>
                          <a:rPr lang="en" altLang="zh-TW" i="1">
                            <a:latin typeface="Cambria Math" panose="02040503050406030204" pitchFamily="18" charset="0"/>
                          </a:rPr>
                        </m:ctrlPr>
                      </m:sSubPr>
                      <m:e>
                        <m:r>
                          <a:rPr lang="en-US" altLang="zh-TW" b="0" i="1" smtClean="0">
                            <a:latin typeface="Cambria Math" panose="02040503050406030204" pitchFamily="18" charset="0"/>
                          </a:rPr>
                          <m:t>𝐿</m:t>
                        </m:r>
                      </m:e>
                      <m:sub>
                        <m:r>
                          <a:rPr lang="en-US" altLang="zh-TW" b="0" i="1" smtClean="0">
                            <a:latin typeface="Cambria Math" panose="02040503050406030204" pitchFamily="18" charset="0"/>
                          </a:rPr>
                          <m:t>𝑖𝑛h</m:t>
                        </m:r>
                      </m:sub>
                    </m:sSub>
                  </m:oMath>
                </a14:m>
                <a:r>
                  <a:rPr lang="en" altLang="zh-TW" dirty="0"/>
                  <a:t> will be used to push </a:t>
                </a:r>
                <a14:m>
                  <m:oMath xmlns:m="http://schemas.openxmlformats.org/officeDocument/2006/math">
                    <m:sSub>
                      <m:sSubPr>
                        <m:ctrlPr>
                          <a:rPr lang="en" altLang="zh-TW" i="1">
                            <a:latin typeface="Cambria Math" panose="02040503050406030204" pitchFamily="18" charset="0"/>
                          </a:rPr>
                        </m:ctrlPr>
                      </m:sSubPr>
                      <m:e>
                        <m:r>
                          <a:rPr lang="en-US" altLang="zh-TW" i="1">
                            <a:latin typeface="Cambria Math" panose="02040503050406030204" pitchFamily="18" charset="0"/>
                          </a:rPr>
                          <m:t>𝑓</m:t>
                        </m:r>
                      </m:e>
                      <m:sub>
                        <m:r>
                          <a:rPr lang="en-US" altLang="zh-TW" i="1">
                            <a:latin typeface="Cambria Math" panose="02040503050406030204" pitchFamily="18" charset="0"/>
                          </a:rPr>
                          <m:t>𝑖𝑛h</m:t>
                        </m:r>
                      </m:sub>
                    </m:sSub>
                  </m:oMath>
                </a14:m>
                <a:r>
                  <a:rPr lang="en" altLang="zh-TW" dirty="0"/>
                  <a:t> to mimic </a:t>
                </a:r>
                <a14:m>
                  <m:oMath xmlns:m="http://schemas.openxmlformats.org/officeDocument/2006/math">
                    <m:sSub>
                      <m:sSubPr>
                        <m:ctrlPr>
                          <a:rPr lang="en" altLang="zh-TW" i="1">
                            <a:latin typeface="Cambria Math" panose="02040503050406030204" pitchFamily="18" charset="0"/>
                          </a:rPr>
                        </m:ctrlPr>
                      </m:sSubPr>
                      <m:e>
                        <m:r>
                          <a:rPr lang="en-US" altLang="zh-TW" i="1">
                            <a:latin typeface="Cambria Math" panose="02040503050406030204" pitchFamily="18" charset="0"/>
                          </a:rPr>
                          <m:t>𝑓</m:t>
                        </m:r>
                      </m:e>
                      <m:sub>
                        <m:r>
                          <a:rPr lang="en-US" altLang="zh-TW" b="0" i="1" smtClean="0">
                            <a:latin typeface="Cambria Math" panose="02040503050406030204" pitchFamily="18" charset="0"/>
                          </a:rPr>
                          <m:t>𝑇</m:t>
                        </m:r>
                      </m:sub>
                    </m:sSub>
                  </m:oMath>
                </a14:m>
                <a:r>
                  <a:rPr lang="en" altLang="zh-TW" dirty="0"/>
                  <a:t> as much as possible</a:t>
                </a:r>
              </a:p>
              <a:p>
                <a:pPr lvl="2"/>
                <a:r>
                  <a:rPr lang="en" altLang="zh-TW" dirty="0"/>
                  <a:t>An exploration loss </a:t>
                </a:r>
                <a14:m>
                  <m:oMath xmlns:m="http://schemas.openxmlformats.org/officeDocument/2006/math">
                    <m:sSub>
                      <m:sSubPr>
                        <m:ctrlPr>
                          <a:rPr lang="en" altLang="zh-TW" i="1">
                            <a:latin typeface="Cambria Math" panose="02040503050406030204" pitchFamily="18" charset="0"/>
                          </a:rPr>
                        </m:ctrlPr>
                      </m:sSubPr>
                      <m:e>
                        <m:r>
                          <a:rPr lang="en-US" altLang="zh-TW" b="0" i="1" smtClean="0">
                            <a:latin typeface="Cambria Math" panose="02040503050406030204" pitchFamily="18" charset="0"/>
                          </a:rPr>
                          <m:t>𝐿</m:t>
                        </m:r>
                      </m:e>
                      <m:sub>
                        <m:r>
                          <a:rPr lang="en-US" altLang="zh-TW" b="0" i="1" smtClean="0">
                            <a:latin typeface="Cambria Math" panose="02040503050406030204" pitchFamily="18" charset="0"/>
                          </a:rPr>
                          <m:t>𝑒𝑥𝑝</m:t>
                        </m:r>
                      </m:sub>
                    </m:sSub>
                  </m:oMath>
                </a14:m>
                <a:r>
                  <a:rPr lang="en" altLang="zh-TW" dirty="0"/>
                  <a:t> will encourage </a:t>
                </a:r>
                <a14:m>
                  <m:oMath xmlns:m="http://schemas.openxmlformats.org/officeDocument/2006/math">
                    <m:sSub>
                      <m:sSubPr>
                        <m:ctrlPr>
                          <a:rPr lang="en" altLang="zh-TW" i="1">
                            <a:latin typeface="Cambria Math" panose="02040503050406030204" pitchFamily="18" charset="0"/>
                          </a:rPr>
                        </m:ctrlPr>
                      </m:sSubPr>
                      <m:e>
                        <m:r>
                          <a:rPr lang="en-US" altLang="zh-TW" i="1">
                            <a:latin typeface="Cambria Math" panose="02040503050406030204" pitchFamily="18" charset="0"/>
                          </a:rPr>
                          <m:t>𝑓</m:t>
                        </m:r>
                      </m:e>
                      <m:sub>
                        <m:r>
                          <a:rPr lang="en-US" altLang="zh-TW" b="0" i="1" smtClean="0">
                            <a:latin typeface="Cambria Math" panose="02040503050406030204" pitchFamily="18" charset="0"/>
                          </a:rPr>
                          <m:t>𝑒𝑥𝑝</m:t>
                        </m:r>
                      </m:sub>
                    </m:sSub>
                  </m:oMath>
                </a14:m>
                <a:r>
                  <a:rPr lang="en" altLang="zh-TW" dirty="0"/>
                  <a:t> to learn different or unrelated features to </a:t>
                </a:r>
                <a14:m>
                  <m:oMath xmlns:m="http://schemas.openxmlformats.org/officeDocument/2006/math">
                    <m:sSub>
                      <m:sSubPr>
                        <m:ctrlPr>
                          <a:rPr lang="en" altLang="zh-TW" i="1">
                            <a:latin typeface="Cambria Math" panose="02040503050406030204" pitchFamily="18" charset="0"/>
                          </a:rPr>
                        </m:ctrlPr>
                      </m:sSubPr>
                      <m:e>
                        <m:r>
                          <a:rPr lang="en-US" altLang="zh-TW" i="1">
                            <a:latin typeface="Cambria Math" panose="02040503050406030204" pitchFamily="18" charset="0"/>
                          </a:rPr>
                          <m:t>𝑓</m:t>
                        </m:r>
                      </m:e>
                      <m:sub>
                        <m:r>
                          <a:rPr lang="en-US" altLang="zh-TW" b="0" i="1" smtClean="0">
                            <a:latin typeface="Cambria Math" panose="02040503050406030204" pitchFamily="18" charset="0"/>
                          </a:rPr>
                          <m:t>𝑇</m:t>
                        </m:r>
                      </m:sub>
                    </m:sSub>
                  </m:oMath>
                </a14:m>
                <a:endParaRPr lang="en" altLang="zh-TW" dirty="0"/>
              </a:p>
              <a:p>
                <a:pPr lvl="1"/>
                <a:r>
                  <a:rPr lang="en" altLang="zh-TW" dirty="0"/>
                  <a:t>We use different encoders to embed </a:t>
                </a:r>
                <a14:m>
                  <m:oMath xmlns:m="http://schemas.openxmlformats.org/officeDocument/2006/math">
                    <m:sSub>
                      <m:sSubPr>
                        <m:ctrlPr>
                          <a:rPr lang="en" altLang="zh-TW" i="1">
                            <a:latin typeface="Cambria Math" panose="02040503050406030204" pitchFamily="18" charset="0"/>
                          </a:rPr>
                        </m:ctrlPr>
                      </m:sSubPr>
                      <m:e>
                        <m:r>
                          <a:rPr lang="en-US" altLang="zh-TW" i="1">
                            <a:latin typeface="Cambria Math" panose="02040503050406030204" pitchFamily="18" charset="0"/>
                          </a:rPr>
                          <m:t>𝑓</m:t>
                        </m:r>
                      </m:e>
                      <m:sub>
                        <m:r>
                          <a:rPr lang="en-US" altLang="zh-TW" i="1">
                            <a:latin typeface="Cambria Math" panose="02040503050406030204" pitchFamily="18" charset="0"/>
                          </a:rPr>
                          <m:t>𝑖𝑛h</m:t>
                        </m:r>
                      </m:sub>
                    </m:sSub>
                  </m:oMath>
                </a14:m>
                <a:r>
                  <a:rPr lang="en" altLang="zh-TW" dirty="0"/>
                  <a:t> and </a:t>
                </a:r>
                <a14:m>
                  <m:oMath xmlns:m="http://schemas.openxmlformats.org/officeDocument/2006/math">
                    <m:sSub>
                      <m:sSubPr>
                        <m:ctrlPr>
                          <a:rPr lang="en" altLang="zh-TW" i="1">
                            <a:latin typeface="Cambria Math" panose="02040503050406030204" pitchFamily="18" charset="0"/>
                          </a:rPr>
                        </m:ctrlPr>
                      </m:sSubPr>
                      <m:e>
                        <m:r>
                          <a:rPr lang="en-US" altLang="zh-TW" i="1">
                            <a:latin typeface="Cambria Math" panose="02040503050406030204" pitchFamily="18" charset="0"/>
                          </a:rPr>
                          <m:t>𝑓</m:t>
                        </m:r>
                      </m:e>
                      <m:sub>
                        <m:r>
                          <a:rPr lang="en-US" altLang="zh-TW" b="0" i="1" smtClean="0">
                            <a:latin typeface="Cambria Math" panose="02040503050406030204" pitchFamily="18" charset="0"/>
                          </a:rPr>
                          <m:t>𝑒𝑥𝑝</m:t>
                        </m:r>
                      </m:sub>
                    </m:sSub>
                  </m:oMath>
                </a14:m>
                <a:r>
                  <a:rPr lang="en" altLang="zh-TW" dirty="0"/>
                  <a:t> into </a:t>
                </a:r>
                <a14:m>
                  <m:oMath xmlns:m="http://schemas.openxmlformats.org/officeDocument/2006/math">
                    <m:sSub>
                      <m:sSubPr>
                        <m:ctrlPr>
                          <a:rPr lang="en" altLang="zh-TW" i="1">
                            <a:latin typeface="Cambria Math" panose="02040503050406030204" pitchFamily="18" charset="0"/>
                          </a:rPr>
                        </m:ctrlPr>
                      </m:sSubPr>
                      <m:e>
                        <m:r>
                          <a:rPr lang="en-US" altLang="zh-TW" b="0" i="1" smtClean="0">
                            <a:latin typeface="Cambria Math" panose="02040503050406030204" pitchFamily="18" charset="0"/>
                          </a:rPr>
                          <m:t>𝐹</m:t>
                        </m:r>
                      </m:e>
                      <m:sub>
                        <m:r>
                          <a:rPr lang="en-US" altLang="zh-TW" i="1">
                            <a:latin typeface="Cambria Math" panose="02040503050406030204" pitchFamily="18" charset="0"/>
                          </a:rPr>
                          <m:t>𝑖𝑛h</m:t>
                        </m:r>
                      </m:sub>
                    </m:sSub>
                  </m:oMath>
                </a14:m>
                <a:r>
                  <a:rPr lang="en" altLang="zh-TW" dirty="0"/>
                  <a:t> and </a:t>
                </a:r>
                <a14:m>
                  <m:oMath xmlns:m="http://schemas.openxmlformats.org/officeDocument/2006/math">
                    <m:sSub>
                      <m:sSubPr>
                        <m:ctrlPr>
                          <a:rPr lang="en" altLang="zh-TW" i="1">
                            <a:latin typeface="Cambria Math" panose="02040503050406030204" pitchFamily="18" charset="0"/>
                          </a:rPr>
                        </m:ctrlPr>
                      </m:sSubPr>
                      <m:e>
                        <m:r>
                          <a:rPr lang="en-US" altLang="zh-TW" b="0" i="1" smtClean="0">
                            <a:latin typeface="Cambria Math" panose="02040503050406030204" pitchFamily="18" charset="0"/>
                          </a:rPr>
                          <m:t>𝐹</m:t>
                        </m:r>
                      </m:e>
                      <m:sub>
                        <m:r>
                          <a:rPr lang="en-US" altLang="zh-TW" b="0" i="1" smtClean="0">
                            <a:latin typeface="Cambria Math" panose="02040503050406030204" pitchFamily="18" charset="0"/>
                          </a:rPr>
                          <m:t>𝑒𝑥𝑝</m:t>
                        </m:r>
                      </m:sub>
                    </m:sSub>
                  </m:oMath>
                </a14:m>
                <a:r>
                  <a:rPr lang="en" altLang="zh-TW" dirty="0"/>
                  <a:t> that have the same dimension as </a:t>
                </a:r>
                <a14:m>
                  <m:oMath xmlns:m="http://schemas.openxmlformats.org/officeDocument/2006/math">
                    <m:sSub>
                      <m:sSubPr>
                        <m:ctrlPr>
                          <a:rPr lang="en" altLang="zh-TW" i="1">
                            <a:latin typeface="Cambria Math" panose="02040503050406030204" pitchFamily="18" charset="0"/>
                          </a:rPr>
                        </m:ctrlPr>
                      </m:sSubPr>
                      <m:e>
                        <m:r>
                          <a:rPr lang="en-US" altLang="zh-TW" i="1">
                            <a:latin typeface="Cambria Math" panose="02040503050406030204" pitchFamily="18" charset="0"/>
                          </a:rPr>
                          <m:t>𝑓</m:t>
                        </m:r>
                      </m:e>
                      <m:sub>
                        <m:r>
                          <a:rPr lang="en-US" altLang="zh-TW" b="0" i="1" smtClean="0">
                            <a:latin typeface="Cambria Math" panose="02040503050406030204" pitchFamily="18" charset="0"/>
                          </a:rPr>
                          <m:t>𝑇</m:t>
                        </m:r>
                      </m:sub>
                    </m:sSub>
                  </m:oMath>
                </a14:m>
                <a:endParaRPr lang="en" altLang="zh-TW" dirty="0"/>
              </a:p>
              <a:p>
                <a:pPr lvl="1"/>
                <a:endParaRPr lang="en" altLang="zh-TW" dirty="0"/>
              </a:p>
              <a:p>
                <a:endParaRPr lang="en" altLang="zh-TW" dirty="0"/>
              </a:p>
              <a:p>
                <a:endParaRPr lang="en-US" altLang="zh-TW" dirty="0"/>
              </a:p>
            </p:txBody>
          </p:sp>
        </mc:Choice>
        <mc:Fallback>
          <p:sp>
            <p:nvSpPr>
              <p:cNvPr id="3" name="內容版面配置區 2">
                <a:extLst>
                  <a:ext uri="{FF2B5EF4-FFF2-40B4-BE49-F238E27FC236}">
                    <a16:creationId xmlns:a16="http://schemas.microsoft.com/office/drawing/2014/main" id="{015B15AE-1171-4509-9443-B4EDC942C423}"/>
                  </a:ext>
                </a:extLst>
              </p:cNvPr>
              <p:cNvSpPr>
                <a:spLocks noGrp="1" noRot="1" noChangeAspect="1" noMove="1" noResize="1" noEditPoints="1" noAdjustHandles="1" noChangeArrowheads="1" noChangeShapeType="1" noTextEdit="1"/>
              </p:cNvSpPr>
              <p:nvPr>
                <p:ph idx="1"/>
              </p:nvPr>
            </p:nvSpPr>
            <p:spPr>
              <a:xfrm>
                <a:off x="838199" y="1253330"/>
                <a:ext cx="10603523" cy="5427804"/>
              </a:xfrm>
              <a:blipFill>
                <a:blip r:embed="rId2"/>
                <a:stretch>
                  <a:fillRect l="-957" t="-1865" r="-1555"/>
                </a:stretch>
              </a:blipFill>
            </p:spPr>
            <p:txBody>
              <a:bodyPr/>
              <a:lstStyle/>
              <a:p>
                <a:r>
                  <a:rPr lang="zh-TW" altLang="en-US">
                    <a:noFill/>
                  </a:rPr>
                  <a:t> </a:t>
                </a:r>
              </a:p>
            </p:txBody>
          </p:sp>
        </mc:Fallback>
      </mc:AlternateContent>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15</a:t>
            </a:fld>
            <a:endParaRPr lang="zh-TW" altLang="en-US"/>
          </a:p>
        </p:txBody>
      </p:sp>
      <p:pic>
        <p:nvPicPr>
          <p:cNvPr id="8" name="圖片 7">
            <a:extLst>
              <a:ext uri="{FF2B5EF4-FFF2-40B4-BE49-F238E27FC236}">
                <a16:creationId xmlns:a16="http://schemas.microsoft.com/office/drawing/2014/main" id="{F408BD8C-0995-C34E-9801-3665AEA92DFE}"/>
              </a:ext>
            </a:extLst>
          </p:cNvPr>
          <p:cNvPicPr>
            <a:picLocks noChangeAspect="1"/>
          </p:cNvPicPr>
          <p:nvPr/>
        </p:nvPicPr>
        <p:blipFill rotWithShape="1">
          <a:blip r:embed="rId3">
            <a:extLst>
              <a:ext uri="{28A0092B-C50C-407E-A947-70E740481C1C}">
                <a14:useLocalDpi xmlns:a14="http://schemas.microsoft.com/office/drawing/2010/main" val="0"/>
              </a:ext>
            </a:extLst>
          </a:blip>
          <a:srcRect l="49876" t="249" r="5075" b="21227"/>
          <a:stretch/>
        </p:blipFill>
        <p:spPr>
          <a:xfrm>
            <a:off x="10061403" y="0"/>
            <a:ext cx="2130597" cy="1758462"/>
          </a:xfrm>
          <a:prstGeom prst="rect">
            <a:avLst/>
          </a:prstGeom>
        </p:spPr>
      </p:pic>
    </p:spTree>
    <p:extLst>
      <p:ext uri="{BB962C8B-B14F-4D97-AF65-F5344CB8AC3E}">
        <p14:creationId xmlns:p14="http://schemas.microsoft.com/office/powerpoint/2010/main" val="39951490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Method</a:t>
            </a:r>
            <a:endParaRPr lang="zh-TW" altLang="en-US" dirty="0"/>
          </a:p>
        </p:txBody>
      </p:sp>
      <mc:AlternateContent xmlns:mc="http://schemas.openxmlformats.org/markup-compatibility/2006">
        <mc:Choice xmlns:a14="http://schemas.microsoft.com/office/drawing/2010/main" Requires="a14">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Inheritance Loss</a:t>
                </a:r>
              </a:p>
              <a:p>
                <a:pPr lvl="1"/>
                <a14:m>
                  <m:oMath xmlns:m="http://schemas.openxmlformats.org/officeDocument/2006/math">
                    <m:sSub>
                      <m:sSubPr>
                        <m:ctrlPr>
                          <a:rPr lang="en" altLang="zh-TW" i="1" smtClean="0">
                            <a:latin typeface="Cambria Math" panose="02040503050406030204" pitchFamily="18" charset="0"/>
                          </a:rPr>
                        </m:ctrlPr>
                      </m:sSubPr>
                      <m:e>
                        <m:r>
                          <a:rPr lang="en-US" altLang="zh-TW" b="0" i="1" smtClean="0">
                            <a:latin typeface="Cambria Math" panose="02040503050406030204" pitchFamily="18" charset="0"/>
                          </a:rPr>
                          <m:t>𝐿</m:t>
                        </m:r>
                      </m:e>
                      <m:sub>
                        <m:r>
                          <a:rPr lang="en-US" altLang="zh-TW" b="0" i="1" smtClean="0">
                            <a:latin typeface="Cambria Math" panose="02040503050406030204" pitchFamily="18" charset="0"/>
                          </a:rPr>
                          <m:t>𝑖𝑛h</m:t>
                        </m:r>
                      </m:sub>
                    </m:sSub>
                  </m:oMath>
                </a14:m>
                <a:r>
                  <a:rPr lang="en" altLang="zh-TW" dirty="0"/>
                  <a:t> is designed to inherit the existing knowledge from the teacher by minimizing the difference between </a:t>
                </a:r>
                <a14:m>
                  <m:oMath xmlns:m="http://schemas.openxmlformats.org/officeDocument/2006/math">
                    <m:sSub>
                      <m:sSubPr>
                        <m:ctrlPr>
                          <a:rPr lang="en" altLang="zh-TW" i="1">
                            <a:latin typeface="Cambria Math" panose="02040503050406030204" pitchFamily="18" charset="0"/>
                          </a:rPr>
                        </m:ctrlPr>
                      </m:sSubPr>
                      <m:e>
                        <m:r>
                          <a:rPr lang="en-US" altLang="zh-TW" b="0" i="1" smtClean="0">
                            <a:latin typeface="Cambria Math" panose="02040503050406030204" pitchFamily="18" charset="0"/>
                          </a:rPr>
                          <m:t>𝐹</m:t>
                        </m:r>
                      </m:e>
                      <m:sub>
                        <m:r>
                          <a:rPr lang="en-US" altLang="zh-TW" i="1">
                            <a:latin typeface="Cambria Math" panose="02040503050406030204" pitchFamily="18" charset="0"/>
                          </a:rPr>
                          <m:t>𝑖𝑛h</m:t>
                        </m:r>
                      </m:sub>
                    </m:sSub>
                  </m:oMath>
                </a14:m>
                <a:r>
                  <a:rPr lang="en" altLang="zh-TW" dirty="0"/>
                  <a:t> and </a:t>
                </a:r>
                <a14:m>
                  <m:oMath xmlns:m="http://schemas.openxmlformats.org/officeDocument/2006/math">
                    <m:sSub>
                      <m:sSubPr>
                        <m:ctrlPr>
                          <a:rPr lang="en" altLang="zh-TW" i="1">
                            <a:latin typeface="Cambria Math" panose="02040503050406030204" pitchFamily="18" charset="0"/>
                          </a:rPr>
                        </m:ctrlPr>
                      </m:sSubPr>
                      <m:e>
                        <m:r>
                          <a:rPr lang="en-US" altLang="zh-TW" b="0" i="1" smtClean="0">
                            <a:latin typeface="Cambria Math" panose="02040503050406030204" pitchFamily="18" charset="0"/>
                          </a:rPr>
                          <m:t>𝐹</m:t>
                        </m:r>
                      </m:e>
                      <m:sub>
                        <m:r>
                          <a:rPr lang="en-US" altLang="zh-TW" b="0" i="1" smtClean="0">
                            <a:latin typeface="Cambria Math" panose="02040503050406030204" pitchFamily="18" charset="0"/>
                          </a:rPr>
                          <m:t>𝑇</m:t>
                        </m:r>
                      </m:sub>
                    </m:sSub>
                  </m:oMath>
                </a14:m>
                <a:r>
                  <a:rPr lang="en" altLang="zh-TW" dirty="0"/>
                  <a:t>: </a:t>
                </a:r>
              </a:p>
              <a:p>
                <a:pPr lvl="1"/>
                <a:endParaRPr lang="en" altLang="zh-TW" dirty="0"/>
              </a:p>
              <a:p>
                <a:pPr lvl="1"/>
                <a:endParaRPr lang="en" altLang="zh-TW" dirty="0"/>
              </a:p>
              <a:p>
                <a:pPr lvl="1"/>
                <a:endParaRPr lang="en" altLang="zh-TW" dirty="0"/>
              </a:p>
              <a:p>
                <a:pPr lvl="2"/>
                <a:r>
                  <a:rPr lang="en" altLang="zh-TW" dirty="0"/>
                  <a:t>We apply </a:t>
                </a:r>
                <a14:m>
                  <m:oMath xmlns:m="http://schemas.openxmlformats.org/officeDocument/2006/math">
                    <m:sSub>
                      <m:sSubPr>
                        <m:ctrlPr>
                          <a:rPr lang="en" altLang="zh-TW" i="1">
                            <a:latin typeface="Cambria Math" panose="02040503050406030204" pitchFamily="18" charset="0"/>
                          </a:rPr>
                        </m:ctrlPr>
                      </m:sSubPr>
                      <m:e>
                        <m:r>
                          <a:rPr lang="en-US" altLang="zh-TW" i="1">
                            <a:latin typeface="Cambria Math" panose="02040503050406030204" pitchFamily="18" charset="0"/>
                          </a:rPr>
                          <m:t>𝐿</m:t>
                        </m:r>
                      </m:e>
                      <m:sub>
                        <m:r>
                          <a:rPr lang="en-US" altLang="zh-TW" b="0" i="1" smtClean="0">
                            <a:latin typeface="Cambria Math" panose="02040503050406030204" pitchFamily="18" charset="0"/>
                          </a:rPr>
                          <m:t>2</m:t>
                        </m:r>
                      </m:sub>
                    </m:sSub>
                  </m:oMath>
                </a14:m>
                <a:r>
                  <a:rPr lang="en" altLang="zh-TW" dirty="0"/>
                  <a:t> normalization to the factors similar to [16]</a:t>
                </a:r>
              </a:p>
              <a:p>
                <a:pPr lvl="2"/>
                <a:r>
                  <a:rPr lang="en" altLang="zh-TW" dirty="0"/>
                  <a:t>The </a:t>
                </a:r>
                <a14:m>
                  <m:oMath xmlns:m="http://schemas.openxmlformats.org/officeDocument/2006/math">
                    <m:sSub>
                      <m:sSubPr>
                        <m:ctrlPr>
                          <a:rPr lang="en" altLang="zh-TW" i="1">
                            <a:latin typeface="Cambria Math" panose="02040503050406030204" pitchFamily="18" charset="0"/>
                          </a:rPr>
                        </m:ctrlPr>
                      </m:sSubPr>
                      <m:e>
                        <m:r>
                          <a:rPr lang="en-US" altLang="zh-TW" i="1">
                            <a:latin typeface="Cambria Math" panose="02040503050406030204" pitchFamily="18" charset="0"/>
                          </a:rPr>
                          <m:t>𝐿</m:t>
                        </m:r>
                      </m:e>
                      <m:sub>
                        <m:r>
                          <a:rPr lang="en-US" altLang="zh-TW" b="0" i="1" smtClean="0">
                            <a:latin typeface="Cambria Math" panose="02040503050406030204" pitchFamily="18" charset="0"/>
                          </a:rPr>
                          <m:t>1</m:t>
                        </m:r>
                      </m:sub>
                    </m:sSub>
                  </m:oMath>
                </a14:m>
                <a:r>
                  <a:rPr lang="en" altLang="zh-TW" dirty="0"/>
                  <a:t> distance acts as a similarity metric, which can be replaced with other metrics</a:t>
                </a:r>
              </a:p>
              <a:p>
                <a:endParaRPr lang="en" altLang="zh-TW" dirty="0"/>
              </a:p>
              <a:p>
                <a:endParaRPr lang="en-US" altLang="zh-TW" dirty="0"/>
              </a:p>
            </p:txBody>
          </p:sp>
        </mc:Choice>
        <mc:Fallback>
          <p:sp>
            <p:nvSpPr>
              <p:cNvPr id="3" name="內容版面配置區 2">
                <a:extLst>
                  <a:ext uri="{FF2B5EF4-FFF2-40B4-BE49-F238E27FC236}">
                    <a16:creationId xmlns:a16="http://schemas.microsoft.com/office/drawing/2014/main" id="{015B15AE-1171-4509-9443-B4EDC942C423}"/>
                  </a:ext>
                </a:extLst>
              </p:cNvPr>
              <p:cNvSpPr>
                <a:spLocks noGrp="1" noRot="1" noChangeAspect="1" noMove="1" noResize="1" noEditPoints="1" noAdjustHandles="1" noChangeArrowheads="1" noChangeShapeType="1" noTextEdit="1"/>
              </p:cNvSpPr>
              <p:nvPr>
                <p:ph idx="1"/>
              </p:nvPr>
            </p:nvSpPr>
            <p:spPr>
              <a:xfrm>
                <a:off x="838199" y="1253330"/>
                <a:ext cx="10603523" cy="5427804"/>
              </a:xfrm>
              <a:blipFill>
                <a:blip r:embed="rId2"/>
                <a:stretch>
                  <a:fillRect l="-957" t="-1865"/>
                </a:stretch>
              </a:blipFill>
            </p:spPr>
            <p:txBody>
              <a:bodyPr/>
              <a:lstStyle/>
              <a:p>
                <a:r>
                  <a:rPr lang="zh-TW" altLang="en-US">
                    <a:noFill/>
                  </a:rPr>
                  <a:t> </a:t>
                </a:r>
              </a:p>
            </p:txBody>
          </p:sp>
        </mc:Fallback>
      </mc:AlternateContent>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16</a:t>
            </a:fld>
            <a:endParaRPr lang="zh-TW" altLang="en-US"/>
          </a:p>
        </p:txBody>
      </p:sp>
      <p:sp>
        <p:nvSpPr>
          <p:cNvPr id="13" name="文字方塊 12">
            <a:extLst>
              <a:ext uri="{FF2B5EF4-FFF2-40B4-BE49-F238E27FC236}">
                <a16:creationId xmlns:a16="http://schemas.microsoft.com/office/drawing/2014/main" id="{B0B20AE3-EC09-7F4F-8CCE-718E20B2565C}"/>
              </a:ext>
            </a:extLst>
          </p:cNvPr>
          <p:cNvSpPr txBox="1"/>
          <p:nvPr/>
        </p:nvSpPr>
        <p:spPr>
          <a:xfrm>
            <a:off x="169984" y="6422632"/>
            <a:ext cx="11852031" cy="276999"/>
          </a:xfrm>
          <a:prstGeom prst="rect">
            <a:avLst/>
          </a:prstGeom>
          <a:noFill/>
        </p:spPr>
        <p:txBody>
          <a:bodyPr wrap="square" rtlCol="0">
            <a:spAutoFit/>
          </a:bodyPr>
          <a:lstStyle/>
          <a:p>
            <a:r>
              <a:rPr lang="en-US" altLang="zh-TW" sz="1200" dirty="0"/>
              <a:t>[16] </a:t>
            </a:r>
            <a:r>
              <a:rPr lang="en-US" altLang="zh-TW" sz="1200" dirty="0" err="1"/>
              <a:t>Jangho</a:t>
            </a:r>
            <a:r>
              <a:rPr lang="en-US" altLang="zh-TW" sz="1200" dirty="0"/>
              <a:t> Kim, </a:t>
            </a:r>
            <a:r>
              <a:rPr lang="en-US" altLang="zh-TW" sz="1200" dirty="0" err="1"/>
              <a:t>Seonguk</a:t>
            </a:r>
            <a:r>
              <a:rPr lang="en-US" altLang="zh-TW" sz="1200" dirty="0"/>
              <a:t> Park, and </a:t>
            </a:r>
            <a:r>
              <a:rPr lang="en-US" altLang="zh-TW" sz="1200" dirty="0" err="1"/>
              <a:t>Nojun</a:t>
            </a:r>
            <a:r>
              <a:rPr lang="en-US" altLang="zh-TW" sz="1200" dirty="0"/>
              <a:t> Kwak. Paraphrasing complex network: Network compression via factor transfer. </a:t>
            </a:r>
            <a:r>
              <a:rPr lang="en-US" altLang="zh-TW" sz="1200" dirty="0" err="1"/>
              <a:t>ArXiv</a:t>
            </a:r>
            <a:r>
              <a:rPr lang="en-US" altLang="zh-TW" sz="1200" dirty="0"/>
              <a:t>, abs/1802.04977, 2018 </a:t>
            </a:r>
          </a:p>
        </p:txBody>
      </p:sp>
      <p:pic>
        <p:nvPicPr>
          <p:cNvPr id="6" name="圖片 5">
            <a:extLst>
              <a:ext uri="{FF2B5EF4-FFF2-40B4-BE49-F238E27FC236}">
                <a16:creationId xmlns:a16="http://schemas.microsoft.com/office/drawing/2014/main" id="{8E1EFE93-14C8-3447-9703-CA66771EFA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8954" y="2612353"/>
            <a:ext cx="6414091" cy="806450"/>
          </a:xfrm>
          <a:prstGeom prst="rect">
            <a:avLst/>
          </a:prstGeom>
        </p:spPr>
      </p:pic>
      <p:pic>
        <p:nvPicPr>
          <p:cNvPr id="9" name="圖片 8">
            <a:extLst>
              <a:ext uri="{FF2B5EF4-FFF2-40B4-BE49-F238E27FC236}">
                <a16:creationId xmlns:a16="http://schemas.microsoft.com/office/drawing/2014/main" id="{5C639AFC-F106-794D-8F56-927ABC98806E}"/>
              </a:ext>
            </a:extLst>
          </p:cNvPr>
          <p:cNvPicPr>
            <a:picLocks noChangeAspect="1"/>
          </p:cNvPicPr>
          <p:nvPr/>
        </p:nvPicPr>
        <p:blipFill rotWithShape="1">
          <a:blip r:embed="rId4">
            <a:extLst>
              <a:ext uri="{28A0092B-C50C-407E-A947-70E740481C1C}">
                <a14:useLocalDpi xmlns:a14="http://schemas.microsoft.com/office/drawing/2010/main" val="0"/>
              </a:ext>
            </a:extLst>
          </a:blip>
          <a:srcRect l="49876" t="249" r="13999" b="55778"/>
          <a:stretch/>
        </p:blipFill>
        <p:spPr>
          <a:xfrm>
            <a:off x="9415231" y="0"/>
            <a:ext cx="2606784" cy="1502429"/>
          </a:xfrm>
          <a:prstGeom prst="rect">
            <a:avLst/>
          </a:prstGeom>
        </p:spPr>
      </p:pic>
    </p:spTree>
    <p:extLst>
      <p:ext uri="{BB962C8B-B14F-4D97-AF65-F5344CB8AC3E}">
        <p14:creationId xmlns:p14="http://schemas.microsoft.com/office/powerpoint/2010/main" val="96615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Method</a:t>
            </a:r>
            <a:endParaRPr lang="zh-TW" altLang="en-US" dirty="0"/>
          </a:p>
        </p:txBody>
      </p:sp>
      <mc:AlternateContent xmlns:mc="http://schemas.openxmlformats.org/markup-compatibility/2006">
        <mc:Choice xmlns:a14="http://schemas.microsoft.com/office/drawing/2010/main" Requires="a14">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Exploration Loss</a:t>
                </a:r>
              </a:p>
              <a:p>
                <a:pPr lvl="1"/>
                <a14:m>
                  <m:oMath xmlns:m="http://schemas.openxmlformats.org/officeDocument/2006/math">
                    <m:sSub>
                      <m:sSubPr>
                        <m:ctrlPr>
                          <a:rPr lang="en" altLang="zh-TW" i="1" smtClean="0">
                            <a:latin typeface="Cambria Math" panose="02040503050406030204" pitchFamily="18" charset="0"/>
                          </a:rPr>
                        </m:ctrlPr>
                      </m:sSubPr>
                      <m:e>
                        <m:r>
                          <a:rPr lang="en-US" altLang="zh-TW" b="0" i="1" smtClean="0">
                            <a:latin typeface="Cambria Math" panose="02040503050406030204" pitchFamily="18" charset="0"/>
                          </a:rPr>
                          <m:t>𝐿</m:t>
                        </m:r>
                      </m:e>
                      <m:sub>
                        <m:r>
                          <a:rPr lang="en-US" altLang="zh-TW" b="0" i="1" smtClean="0">
                            <a:latin typeface="Cambria Math" panose="02040503050406030204" pitchFamily="18" charset="0"/>
                          </a:rPr>
                          <m:t>𝑒𝑥𝑝</m:t>
                        </m:r>
                      </m:sub>
                    </m:sSub>
                  </m:oMath>
                </a14:m>
                <a:r>
                  <a:rPr lang="en" altLang="zh-TW" dirty="0"/>
                  <a:t> is designed to act oppositely as </a:t>
                </a:r>
                <a14:m>
                  <m:oMath xmlns:m="http://schemas.openxmlformats.org/officeDocument/2006/math">
                    <m:sSub>
                      <m:sSubPr>
                        <m:ctrlPr>
                          <a:rPr lang="en" altLang="zh-TW" i="1">
                            <a:latin typeface="Cambria Math" panose="02040503050406030204" pitchFamily="18" charset="0"/>
                          </a:rPr>
                        </m:ctrlPr>
                      </m:sSubPr>
                      <m:e>
                        <m:r>
                          <a:rPr lang="en-US" altLang="zh-TW" i="1">
                            <a:latin typeface="Cambria Math" panose="02040503050406030204" pitchFamily="18" charset="0"/>
                          </a:rPr>
                          <m:t>𝐹</m:t>
                        </m:r>
                      </m:e>
                      <m:sub>
                        <m:r>
                          <a:rPr lang="en-US" altLang="zh-TW" i="1">
                            <a:latin typeface="Cambria Math" panose="02040503050406030204" pitchFamily="18" charset="0"/>
                          </a:rPr>
                          <m:t>𝑖𝑛h</m:t>
                        </m:r>
                      </m:sub>
                    </m:sSub>
                  </m:oMath>
                </a14:m>
                <a:r>
                  <a:rPr lang="en" altLang="zh-TW" dirty="0"/>
                  <a:t>, learning representations that are different from the inherited ones </a:t>
                </a:r>
              </a:p>
              <a:p>
                <a:pPr lvl="1"/>
                <a:r>
                  <a:rPr lang="en" altLang="zh-TW" dirty="0"/>
                  <a:t>Inspired by [4], a straightforward choice is to minimize the negative difference between </a:t>
                </a:r>
                <a14:m>
                  <m:oMath xmlns:m="http://schemas.openxmlformats.org/officeDocument/2006/math">
                    <m:sSub>
                      <m:sSubPr>
                        <m:ctrlPr>
                          <a:rPr lang="en" altLang="zh-TW" i="1">
                            <a:latin typeface="Cambria Math" panose="02040503050406030204" pitchFamily="18" charset="0"/>
                          </a:rPr>
                        </m:ctrlPr>
                      </m:sSubPr>
                      <m:e>
                        <m:r>
                          <a:rPr lang="en-US" altLang="zh-TW" b="0" i="1" smtClean="0">
                            <a:latin typeface="Cambria Math" panose="02040503050406030204" pitchFamily="18" charset="0"/>
                          </a:rPr>
                          <m:t>𝐹</m:t>
                        </m:r>
                      </m:e>
                      <m:sub>
                        <m:r>
                          <a:rPr lang="en-US" altLang="zh-TW" i="1">
                            <a:latin typeface="Cambria Math" panose="02040503050406030204" pitchFamily="18" charset="0"/>
                          </a:rPr>
                          <m:t>𝑒𝑥𝑝</m:t>
                        </m:r>
                      </m:sub>
                    </m:sSub>
                  </m:oMath>
                </a14:m>
                <a:r>
                  <a:rPr lang="en" altLang="zh-TW" dirty="0"/>
                  <a:t> and </a:t>
                </a:r>
                <a14:m>
                  <m:oMath xmlns:m="http://schemas.openxmlformats.org/officeDocument/2006/math">
                    <m:sSub>
                      <m:sSubPr>
                        <m:ctrlPr>
                          <a:rPr lang="en" altLang="zh-TW" i="1">
                            <a:latin typeface="Cambria Math" panose="02040503050406030204" pitchFamily="18" charset="0"/>
                          </a:rPr>
                        </m:ctrlPr>
                      </m:sSubPr>
                      <m:e>
                        <m:r>
                          <a:rPr lang="en-US" altLang="zh-TW" b="0" i="1" smtClean="0">
                            <a:latin typeface="Cambria Math" panose="02040503050406030204" pitchFamily="18" charset="0"/>
                          </a:rPr>
                          <m:t>𝐹</m:t>
                        </m:r>
                      </m:e>
                      <m:sub>
                        <m:r>
                          <a:rPr lang="en-US" altLang="zh-TW" b="0" i="1" smtClean="0">
                            <a:latin typeface="Cambria Math" panose="02040503050406030204" pitchFamily="18" charset="0"/>
                          </a:rPr>
                          <m:t>𝑇</m:t>
                        </m:r>
                      </m:sub>
                    </m:sSub>
                    <m:r>
                      <a:rPr lang="en-US" altLang="zh-TW" i="1">
                        <a:latin typeface="Cambria Math" panose="02040503050406030204" pitchFamily="18" charset="0"/>
                      </a:rPr>
                      <m:t> </m:t>
                    </m:r>
                  </m:oMath>
                </a14:m>
                <a:r>
                  <a:rPr lang="en" altLang="zh-TW" dirty="0"/>
                  <a:t>: </a:t>
                </a:r>
              </a:p>
              <a:p>
                <a:pPr lvl="1"/>
                <a:endParaRPr lang="en" altLang="zh-TW" dirty="0"/>
              </a:p>
              <a:p>
                <a:pPr lvl="1"/>
                <a:endParaRPr lang="en" altLang="zh-TW" dirty="0"/>
              </a:p>
              <a:p>
                <a:pPr lvl="1"/>
                <a:endParaRPr lang="en" altLang="zh-TW" dirty="0"/>
              </a:p>
              <a:p>
                <a:pPr lvl="2"/>
                <a:r>
                  <a:rPr lang="en" altLang="zh-TW" dirty="0"/>
                  <a:t>The sign change of the exploration loss is different from pushing </a:t>
                </a:r>
                <a14:m>
                  <m:oMath xmlns:m="http://schemas.openxmlformats.org/officeDocument/2006/math">
                    <m:sSub>
                      <m:sSubPr>
                        <m:ctrlPr>
                          <a:rPr lang="en" altLang="zh-TW" i="1">
                            <a:latin typeface="Cambria Math" panose="02040503050406030204" pitchFamily="18" charset="0"/>
                          </a:rPr>
                        </m:ctrlPr>
                      </m:sSubPr>
                      <m:e>
                        <m:r>
                          <a:rPr lang="en-US" altLang="zh-TW" i="1">
                            <a:latin typeface="Cambria Math" panose="02040503050406030204" pitchFamily="18" charset="0"/>
                          </a:rPr>
                          <m:t>𝐿</m:t>
                        </m:r>
                      </m:e>
                      <m:sub>
                        <m:r>
                          <a:rPr lang="en-US" altLang="zh-TW" i="1">
                            <a:latin typeface="Cambria Math" panose="02040503050406030204" pitchFamily="18" charset="0"/>
                          </a:rPr>
                          <m:t>𝑒𝑥𝑝</m:t>
                        </m:r>
                      </m:sub>
                    </m:sSub>
                  </m:oMath>
                </a14:m>
                <a:r>
                  <a:rPr lang="en" altLang="zh-TW" dirty="0"/>
                  <a:t> to learn a negative teacher factor </a:t>
                </a:r>
                <a14:m>
                  <m:oMath xmlns:m="http://schemas.openxmlformats.org/officeDocument/2006/math">
                    <m:r>
                      <a:rPr lang="en-US" altLang="zh-TW" b="0" i="0" smtClean="0">
                        <a:latin typeface="Cambria Math" panose="02040503050406030204" pitchFamily="18" charset="0"/>
                      </a:rPr>
                      <m:t>−</m:t>
                    </m:r>
                    <m:sSub>
                      <m:sSubPr>
                        <m:ctrlPr>
                          <a:rPr lang="en" altLang="zh-TW" i="1">
                            <a:latin typeface="Cambria Math" panose="02040503050406030204" pitchFamily="18" charset="0"/>
                          </a:rPr>
                        </m:ctrlPr>
                      </m:sSubPr>
                      <m:e>
                        <m:r>
                          <a:rPr lang="en-US" altLang="zh-TW" b="0" i="1" smtClean="0">
                            <a:latin typeface="Cambria Math" panose="02040503050406030204" pitchFamily="18" charset="0"/>
                          </a:rPr>
                          <m:t>𝐹</m:t>
                        </m:r>
                      </m:e>
                      <m:sub>
                        <m:r>
                          <a:rPr lang="en-US" altLang="zh-TW" b="0" i="1" smtClean="0">
                            <a:latin typeface="Cambria Math" panose="02040503050406030204" pitchFamily="18" charset="0"/>
                          </a:rPr>
                          <m:t>𝑇</m:t>
                        </m:r>
                      </m:sub>
                    </m:sSub>
                  </m:oMath>
                </a14:m>
                <a:r>
                  <a:rPr lang="en" altLang="zh-TW" dirty="0"/>
                  <a:t> , which obviously correlates with </a:t>
                </a:r>
                <a14:m>
                  <m:oMath xmlns:m="http://schemas.openxmlformats.org/officeDocument/2006/math">
                    <m:sSub>
                      <m:sSubPr>
                        <m:ctrlPr>
                          <a:rPr lang="en" altLang="zh-TW" i="1">
                            <a:latin typeface="Cambria Math" panose="02040503050406030204" pitchFamily="18" charset="0"/>
                          </a:rPr>
                        </m:ctrlPr>
                      </m:sSubPr>
                      <m:e>
                        <m:r>
                          <a:rPr lang="en-US" altLang="zh-TW" b="0" i="1" smtClean="0">
                            <a:latin typeface="Cambria Math" panose="02040503050406030204" pitchFamily="18" charset="0"/>
                          </a:rPr>
                          <m:t>𝐹</m:t>
                        </m:r>
                      </m:e>
                      <m:sub>
                        <m:r>
                          <a:rPr lang="en-US" altLang="zh-TW" b="0" i="1" smtClean="0">
                            <a:latin typeface="Cambria Math" panose="02040503050406030204" pitchFamily="18" charset="0"/>
                          </a:rPr>
                          <m:t>𝑇</m:t>
                        </m:r>
                      </m:sub>
                    </m:sSub>
                  </m:oMath>
                </a14:m>
                <a:endParaRPr lang="en-US" altLang="zh-TW" dirty="0"/>
              </a:p>
              <a:p>
                <a:pPr lvl="2"/>
                <a14:m>
                  <m:oMath xmlns:m="http://schemas.openxmlformats.org/officeDocument/2006/math">
                    <m:sSub>
                      <m:sSubPr>
                        <m:ctrlPr>
                          <a:rPr lang="en" altLang="zh-TW" i="1">
                            <a:latin typeface="Cambria Math" panose="02040503050406030204" pitchFamily="18" charset="0"/>
                          </a:rPr>
                        </m:ctrlPr>
                      </m:sSubPr>
                      <m:e>
                        <m:r>
                          <a:rPr lang="en-US" altLang="zh-TW" i="1">
                            <a:latin typeface="Cambria Math" panose="02040503050406030204" pitchFamily="18" charset="0"/>
                          </a:rPr>
                          <m:t>𝐿</m:t>
                        </m:r>
                      </m:e>
                      <m:sub>
                        <m:r>
                          <a:rPr lang="en-US" altLang="zh-TW" i="1">
                            <a:latin typeface="Cambria Math" panose="02040503050406030204" pitchFamily="18" charset="0"/>
                          </a:rPr>
                          <m:t>𝑒𝑥𝑝</m:t>
                        </m:r>
                      </m:sub>
                    </m:sSub>
                  </m:oMath>
                </a14:m>
                <a:r>
                  <a:rPr lang="en" altLang="zh-TW" dirty="0"/>
                  <a:t> aims to encourage the exploration part to focus on other regions of the image, exploring new features that complementary to the inherited ones</a:t>
                </a:r>
              </a:p>
              <a:p>
                <a:pPr lvl="2"/>
                <a:r>
                  <a:rPr lang="en" altLang="zh-TW" dirty="0"/>
                  <a:t>Likewise, there exist many different metrics to measure the dis-similarity</a:t>
                </a:r>
              </a:p>
              <a:p>
                <a:pPr lvl="2"/>
                <a:endParaRPr lang="en" altLang="zh-TW" dirty="0"/>
              </a:p>
              <a:p>
                <a:pPr lvl="1"/>
                <a:endParaRPr lang="en" altLang="zh-TW" dirty="0"/>
              </a:p>
            </p:txBody>
          </p:sp>
        </mc:Choice>
        <mc:Fallback>
          <p:sp>
            <p:nvSpPr>
              <p:cNvPr id="3" name="內容版面配置區 2">
                <a:extLst>
                  <a:ext uri="{FF2B5EF4-FFF2-40B4-BE49-F238E27FC236}">
                    <a16:creationId xmlns:a16="http://schemas.microsoft.com/office/drawing/2014/main" id="{015B15AE-1171-4509-9443-B4EDC942C423}"/>
                  </a:ext>
                </a:extLst>
              </p:cNvPr>
              <p:cNvSpPr>
                <a:spLocks noGrp="1" noRot="1" noChangeAspect="1" noMove="1" noResize="1" noEditPoints="1" noAdjustHandles="1" noChangeArrowheads="1" noChangeShapeType="1" noTextEdit="1"/>
              </p:cNvSpPr>
              <p:nvPr>
                <p:ph idx="1"/>
              </p:nvPr>
            </p:nvSpPr>
            <p:spPr>
              <a:xfrm>
                <a:off x="838199" y="1253330"/>
                <a:ext cx="10603523" cy="5427804"/>
              </a:xfrm>
              <a:blipFill>
                <a:blip r:embed="rId2"/>
                <a:stretch>
                  <a:fillRect l="-957" t="-1865" r="-478"/>
                </a:stretch>
              </a:blipFill>
            </p:spPr>
            <p:txBody>
              <a:bodyPr/>
              <a:lstStyle/>
              <a:p>
                <a:r>
                  <a:rPr lang="zh-TW" altLang="en-US">
                    <a:noFill/>
                  </a:rPr>
                  <a:t> </a:t>
                </a:r>
              </a:p>
            </p:txBody>
          </p:sp>
        </mc:Fallback>
      </mc:AlternateContent>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17</a:t>
            </a:fld>
            <a:endParaRPr lang="zh-TW" altLang="en-US"/>
          </a:p>
        </p:txBody>
      </p:sp>
      <p:sp>
        <p:nvSpPr>
          <p:cNvPr id="13" name="文字方塊 12">
            <a:extLst>
              <a:ext uri="{FF2B5EF4-FFF2-40B4-BE49-F238E27FC236}">
                <a16:creationId xmlns:a16="http://schemas.microsoft.com/office/drawing/2014/main" id="{B0B20AE3-EC09-7F4F-8CCE-718E20B2565C}"/>
              </a:ext>
            </a:extLst>
          </p:cNvPr>
          <p:cNvSpPr txBox="1"/>
          <p:nvPr/>
        </p:nvSpPr>
        <p:spPr>
          <a:xfrm>
            <a:off x="169984" y="6422632"/>
            <a:ext cx="11852031" cy="461665"/>
          </a:xfrm>
          <a:prstGeom prst="rect">
            <a:avLst/>
          </a:prstGeom>
          <a:noFill/>
        </p:spPr>
        <p:txBody>
          <a:bodyPr wrap="square" rtlCol="0">
            <a:spAutoFit/>
          </a:bodyPr>
          <a:lstStyle/>
          <a:p>
            <a:r>
              <a:rPr lang="en-US" altLang="zh-TW" sz="1200" dirty="0"/>
              <a:t>[4] </a:t>
            </a:r>
            <a:r>
              <a:rPr lang="en-US" altLang="zh-TW" sz="1200" dirty="0" err="1"/>
              <a:t>Sizhe</a:t>
            </a:r>
            <a:r>
              <a:rPr lang="en-US" altLang="zh-TW" sz="1200" dirty="0"/>
              <a:t> Chen, </a:t>
            </a:r>
            <a:r>
              <a:rPr lang="en-US" altLang="zh-TW" sz="1200" dirty="0" err="1"/>
              <a:t>Zhengbao</a:t>
            </a:r>
            <a:r>
              <a:rPr lang="en-US" altLang="zh-TW" sz="1200" dirty="0"/>
              <a:t> He, </a:t>
            </a:r>
            <a:r>
              <a:rPr lang="en-US" altLang="zh-TW" sz="1200" dirty="0" err="1"/>
              <a:t>Chengjin</a:t>
            </a:r>
            <a:r>
              <a:rPr lang="en-US" altLang="zh-TW" sz="1200" dirty="0"/>
              <a:t> Sun, </a:t>
            </a:r>
            <a:r>
              <a:rPr lang="en-US" altLang="zh-TW" sz="1200" dirty="0" err="1"/>
              <a:t>Jie</a:t>
            </a:r>
            <a:r>
              <a:rPr lang="en-US" altLang="zh-TW" sz="1200" dirty="0"/>
              <a:t> Yang, and Xi- </a:t>
            </a:r>
            <a:r>
              <a:rPr lang="en-US" altLang="zh-TW" sz="1200" dirty="0" err="1"/>
              <a:t>aolin</a:t>
            </a:r>
            <a:r>
              <a:rPr lang="en-US" altLang="zh-TW" sz="1200" dirty="0"/>
              <a:t> Huang. Universal adversarial attack on attention and the resulting dataset </a:t>
            </a:r>
            <a:r>
              <a:rPr lang="en-US" altLang="zh-TW" sz="1200" dirty="0" err="1"/>
              <a:t>damagenet</a:t>
            </a:r>
            <a:r>
              <a:rPr lang="en-US" altLang="zh-TW" sz="1200" dirty="0"/>
              <a:t>. IEEE Transactions on Pat- tern Analysis and Machine Intelligence, 2020. </a:t>
            </a:r>
          </a:p>
        </p:txBody>
      </p:sp>
      <p:pic>
        <p:nvPicPr>
          <p:cNvPr id="8" name="圖片 7" descr="一張含有 文字 的圖片&#10;&#10;自動產生的描述">
            <a:extLst>
              <a:ext uri="{FF2B5EF4-FFF2-40B4-BE49-F238E27FC236}">
                <a16:creationId xmlns:a16="http://schemas.microsoft.com/office/drawing/2014/main" id="{3FF99957-3DEA-2F4E-BA71-F983FD9321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5573" y="3374336"/>
            <a:ext cx="6320852" cy="794727"/>
          </a:xfrm>
          <a:prstGeom prst="rect">
            <a:avLst/>
          </a:prstGeom>
        </p:spPr>
      </p:pic>
      <p:pic>
        <p:nvPicPr>
          <p:cNvPr id="10" name="圖片 9">
            <a:extLst>
              <a:ext uri="{FF2B5EF4-FFF2-40B4-BE49-F238E27FC236}">
                <a16:creationId xmlns:a16="http://schemas.microsoft.com/office/drawing/2014/main" id="{C44663D5-5A3B-CB4E-9FF8-1D5EC23417ED}"/>
              </a:ext>
            </a:extLst>
          </p:cNvPr>
          <p:cNvPicPr>
            <a:picLocks noChangeAspect="1"/>
          </p:cNvPicPr>
          <p:nvPr/>
        </p:nvPicPr>
        <p:blipFill rotWithShape="1">
          <a:blip r:embed="rId4">
            <a:extLst>
              <a:ext uri="{28A0092B-C50C-407E-A947-70E740481C1C}">
                <a14:useLocalDpi xmlns:a14="http://schemas.microsoft.com/office/drawing/2010/main" val="0"/>
              </a:ext>
            </a:extLst>
          </a:blip>
          <a:srcRect l="49876" t="248" r="5075" b="43008"/>
          <a:stretch/>
        </p:blipFill>
        <p:spPr>
          <a:xfrm>
            <a:off x="9459813" y="0"/>
            <a:ext cx="2732188" cy="1629508"/>
          </a:xfrm>
          <a:prstGeom prst="rect">
            <a:avLst/>
          </a:prstGeom>
        </p:spPr>
      </p:pic>
    </p:spTree>
    <p:extLst>
      <p:ext uri="{BB962C8B-B14F-4D97-AF65-F5344CB8AC3E}">
        <p14:creationId xmlns:p14="http://schemas.microsoft.com/office/powerpoint/2010/main" val="34838394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Method</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Training</a:t>
            </a:r>
          </a:p>
          <a:p>
            <a:pPr marL="914400" lvl="1" indent="-457200">
              <a:buFont typeface="+mj-lt"/>
              <a:buAutoNum type="arabicPeriod"/>
            </a:pPr>
            <a:r>
              <a:rPr lang="en" altLang="zh-TW" dirty="0"/>
              <a:t>Train the teacher’s factor auto-encoder with reconstruction loss</a:t>
            </a:r>
          </a:p>
          <a:p>
            <a:pPr marL="914400" lvl="1" indent="-457200">
              <a:buFont typeface="+mj-lt"/>
              <a:buAutoNum type="arabicPeriod"/>
            </a:pPr>
            <a:r>
              <a:rPr lang="en" altLang="zh-TW" dirty="0"/>
              <a:t>Train the student’s factor encoders and backbone simultaneously with target loss, inheritance loss and exploration loss</a:t>
            </a:r>
          </a:p>
          <a:p>
            <a:r>
              <a:rPr lang="en" altLang="zh-TW" dirty="0"/>
              <a:t>Total loss function:</a:t>
            </a:r>
          </a:p>
          <a:p>
            <a:pPr lvl="1"/>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18</a:t>
            </a:fld>
            <a:endParaRPr lang="zh-TW" altLang="en-US"/>
          </a:p>
        </p:txBody>
      </p:sp>
      <p:sp>
        <p:nvSpPr>
          <p:cNvPr id="13" name="文字方塊 12">
            <a:extLst>
              <a:ext uri="{FF2B5EF4-FFF2-40B4-BE49-F238E27FC236}">
                <a16:creationId xmlns:a16="http://schemas.microsoft.com/office/drawing/2014/main" id="{B0B20AE3-EC09-7F4F-8CCE-718E20B2565C}"/>
              </a:ext>
            </a:extLst>
          </p:cNvPr>
          <p:cNvSpPr txBox="1"/>
          <p:nvPr/>
        </p:nvSpPr>
        <p:spPr>
          <a:xfrm>
            <a:off x="169984" y="6422632"/>
            <a:ext cx="11852031" cy="461665"/>
          </a:xfrm>
          <a:prstGeom prst="rect">
            <a:avLst/>
          </a:prstGeom>
          <a:noFill/>
        </p:spPr>
        <p:txBody>
          <a:bodyPr wrap="square" rtlCol="0">
            <a:spAutoFit/>
          </a:bodyPr>
          <a:lstStyle/>
          <a:p>
            <a:r>
              <a:rPr lang="en-US" altLang="zh-TW" sz="1200" dirty="0"/>
              <a:t>[4] </a:t>
            </a:r>
            <a:r>
              <a:rPr lang="en-US" altLang="zh-TW" sz="1200" dirty="0" err="1"/>
              <a:t>Sizhe</a:t>
            </a:r>
            <a:r>
              <a:rPr lang="en-US" altLang="zh-TW" sz="1200" dirty="0"/>
              <a:t> Chen, </a:t>
            </a:r>
            <a:r>
              <a:rPr lang="en-US" altLang="zh-TW" sz="1200" dirty="0" err="1"/>
              <a:t>Zhengbao</a:t>
            </a:r>
            <a:r>
              <a:rPr lang="en-US" altLang="zh-TW" sz="1200" dirty="0"/>
              <a:t> He, </a:t>
            </a:r>
            <a:r>
              <a:rPr lang="en-US" altLang="zh-TW" sz="1200" dirty="0" err="1"/>
              <a:t>Chengjin</a:t>
            </a:r>
            <a:r>
              <a:rPr lang="en-US" altLang="zh-TW" sz="1200" dirty="0"/>
              <a:t> Sun, </a:t>
            </a:r>
            <a:r>
              <a:rPr lang="en-US" altLang="zh-TW" sz="1200" dirty="0" err="1"/>
              <a:t>Jie</a:t>
            </a:r>
            <a:r>
              <a:rPr lang="en-US" altLang="zh-TW" sz="1200" dirty="0"/>
              <a:t> Yang, and Xi- </a:t>
            </a:r>
            <a:r>
              <a:rPr lang="en-US" altLang="zh-TW" sz="1200" dirty="0" err="1"/>
              <a:t>aolin</a:t>
            </a:r>
            <a:r>
              <a:rPr lang="en-US" altLang="zh-TW" sz="1200" dirty="0"/>
              <a:t> Huang. Universal adversarial attack on attention and the resulting dataset </a:t>
            </a:r>
            <a:r>
              <a:rPr lang="en-US" altLang="zh-TW" sz="1200" dirty="0" err="1"/>
              <a:t>damagenet</a:t>
            </a:r>
            <a:r>
              <a:rPr lang="en-US" altLang="zh-TW" sz="1200" dirty="0"/>
              <a:t>. IEEE Transactions on Pat- tern Analysis and Machine Intelligence, 2020. </a:t>
            </a:r>
          </a:p>
        </p:txBody>
      </p:sp>
      <p:pic>
        <p:nvPicPr>
          <p:cNvPr id="6" name="圖片 5">
            <a:extLst>
              <a:ext uri="{FF2B5EF4-FFF2-40B4-BE49-F238E27FC236}">
                <a16:creationId xmlns:a16="http://schemas.microsoft.com/office/drawing/2014/main" id="{6F5ADBF3-5AF1-354D-9AF4-996FBBA151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3500" y="3589853"/>
            <a:ext cx="7824998" cy="690441"/>
          </a:xfrm>
          <a:prstGeom prst="rect">
            <a:avLst/>
          </a:prstGeom>
        </p:spPr>
      </p:pic>
    </p:spTree>
    <p:extLst>
      <p:ext uri="{BB962C8B-B14F-4D97-AF65-F5344CB8AC3E}">
        <p14:creationId xmlns:p14="http://schemas.microsoft.com/office/powerpoint/2010/main" val="11675668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Method</a:t>
            </a:r>
            <a:endParaRPr lang="zh-TW" altLang="en-US" dirty="0"/>
          </a:p>
        </p:txBody>
      </p:sp>
      <mc:AlternateContent xmlns:mc="http://schemas.openxmlformats.org/markup-compatibility/2006">
        <mc:Choice xmlns:a14="http://schemas.microsoft.com/office/drawing/2010/main" Requires="a14">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Extension to Deep Mutual Learning</a:t>
                </a:r>
              </a:p>
              <a:p>
                <a:pPr lvl="1"/>
                <a:r>
                  <a:rPr lang="en" altLang="zh-TW" dirty="0"/>
                  <a:t>We can further improve the teacher via the same process with the better student</a:t>
                </a:r>
              </a:p>
              <a:p>
                <a:pPr lvl="1"/>
                <a:r>
                  <a:rPr lang="en" altLang="zh-TW" dirty="0"/>
                  <a:t>Thus we can extend our IE-KD to a deep mutual learning manner [35], called IE-DML</a:t>
                </a:r>
              </a:p>
              <a:p>
                <a:pPr lvl="2"/>
                <a:r>
                  <a:rPr lang="en" altLang="zh-TW" dirty="0"/>
                  <a:t>We replace the KL regularization with two IE-KD processes which have two opposite directions (</a:t>
                </a:r>
                <a14:m>
                  <m:oMath xmlns:m="http://schemas.openxmlformats.org/officeDocument/2006/math">
                    <m:sSub>
                      <m:sSubPr>
                        <m:ctrlPr>
                          <a:rPr lang="en" altLang="zh-TW" i="1" smtClean="0">
                            <a:latin typeface="Cambria Math" panose="02040503050406030204" pitchFamily="18" charset="0"/>
                          </a:rPr>
                        </m:ctrlPr>
                      </m:sSubPr>
                      <m:e>
                        <m:r>
                          <m:rPr>
                            <m:sty m:val="p"/>
                          </m:rPr>
                          <a:rPr lang="en-US" altLang="zh-TW" b="0" i="0" smtClean="0">
                            <a:latin typeface="Cambria Math" panose="02040503050406030204" pitchFamily="18" charset="0"/>
                          </a:rPr>
                          <m:t>Θ</m:t>
                        </m:r>
                      </m:e>
                      <m:sub>
                        <m:r>
                          <a:rPr lang="en-US" altLang="zh-TW" b="0" i="1" smtClean="0">
                            <a:latin typeface="Cambria Math" panose="02040503050406030204" pitchFamily="18" charset="0"/>
                          </a:rPr>
                          <m:t>1</m:t>
                        </m:r>
                      </m:sub>
                    </m:sSub>
                  </m:oMath>
                </a14:m>
                <a:r>
                  <a:rPr lang="en" altLang="zh-TW" dirty="0"/>
                  <a:t> to </a:t>
                </a:r>
                <a14:m>
                  <m:oMath xmlns:m="http://schemas.openxmlformats.org/officeDocument/2006/math">
                    <m:sSub>
                      <m:sSubPr>
                        <m:ctrlPr>
                          <a:rPr lang="en" altLang="zh-TW" i="1">
                            <a:latin typeface="Cambria Math" panose="02040503050406030204" pitchFamily="18" charset="0"/>
                          </a:rPr>
                        </m:ctrlPr>
                      </m:sSubPr>
                      <m:e>
                        <m:r>
                          <m:rPr>
                            <m:sty m:val="p"/>
                          </m:rPr>
                          <a:rPr lang="en-US" altLang="zh-TW">
                            <a:latin typeface="Cambria Math" panose="02040503050406030204" pitchFamily="18" charset="0"/>
                          </a:rPr>
                          <m:t>Θ</m:t>
                        </m:r>
                      </m:e>
                      <m:sub>
                        <m:r>
                          <a:rPr lang="en-US" altLang="zh-TW" b="0" i="1" smtClean="0">
                            <a:latin typeface="Cambria Math" panose="02040503050406030204" pitchFamily="18" charset="0"/>
                          </a:rPr>
                          <m:t>2</m:t>
                        </m:r>
                      </m:sub>
                    </m:sSub>
                  </m:oMath>
                </a14:m>
                <a:r>
                  <a:rPr lang="en" altLang="zh-TW" dirty="0"/>
                  <a:t> and </a:t>
                </a:r>
                <a14:m>
                  <m:oMath xmlns:m="http://schemas.openxmlformats.org/officeDocument/2006/math">
                    <m:sSub>
                      <m:sSubPr>
                        <m:ctrlPr>
                          <a:rPr lang="en" altLang="zh-TW" i="1">
                            <a:latin typeface="Cambria Math" panose="02040503050406030204" pitchFamily="18" charset="0"/>
                          </a:rPr>
                        </m:ctrlPr>
                      </m:sSubPr>
                      <m:e>
                        <m:r>
                          <m:rPr>
                            <m:sty m:val="p"/>
                          </m:rPr>
                          <a:rPr lang="en-US" altLang="zh-TW">
                            <a:latin typeface="Cambria Math" panose="02040503050406030204" pitchFamily="18" charset="0"/>
                          </a:rPr>
                          <m:t>Θ</m:t>
                        </m:r>
                      </m:e>
                      <m:sub>
                        <m:r>
                          <a:rPr lang="en-US" altLang="zh-TW" b="0" i="1" smtClean="0">
                            <a:latin typeface="Cambria Math" panose="02040503050406030204" pitchFamily="18" charset="0"/>
                          </a:rPr>
                          <m:t>2</m:t>
                        </m:r>
                      </m:sub>
                    </m:sSub>
                  </m:oMath>
                </a14:m>
                <a:r>
                  <a:rPr lang="en" altLang="zh-TW" dirty="0"/>
                  <a:t> to </a:t>
                </a:r>
                <a14:m>
                  <m:oMath xmlns:m="http://schemas.openxmlformats.org/officeDocument/2006/math">
                    <m:sSub>
                      <m:sSubPr>
                        <m:ctrlPr>
                          <a:rPr lang="en" altLang="zh-TW" i="1">
                            <a:latin typeface="Cambria Math" panose="02040503050406030204" pitchFamily="18" charset="0"/>
                          </a:rPr>
                        </m:ctrlPr>
                      </m:sSubPr>
                      <m:e>
                        <m:r>
                          <m:rPr>
                            <m:sty m:val="p"/>
                          </m:rPr>
                          <a:rPr lang="en-US" altLang="zh-TW">
                            <a:latin typeface="Cambria Math" panose="02040503050406030204" pitchFamily="18" charset="0"/>
                          </a:rPr>
                          <m:t>Θ</m:t>
                        </m:r>
                      </m:e>
                      <m:sub>
                        <m:r>
                          <a:rPr lang="en-US" altLang="zh-TW" i="1">
                            <a:latin typeface="Cambria Math" panose="02040503050406030204" pitchFamily="18" charset="0"/>
                          </a:rPr>
                          <m:t>1</m:t>
                        </m:r>
                      </m:sub>
                    </m:sSub>
                  </m:oMath>
                </a14:m>
                <a:r>
                  <a:rPr lang="en" altLang="zh-TW" dirty="0"/>
                  <a:t>)</a:t>
                </a:r>
              </a:p>
              <a:p>
                <a:pPr lvl="2"/>
                <a:r>
                  <a:rPr lang="en" altLang="zh-TW" dirty="0"/>
                  <a:t>Since both networks are trained from scratch, the auto-encoder needs to be trained together with the backbone networks </a:t>
                </a:r>
              </a:p>
              <a:p>
                <a:pPr lvl="2"/>
                <a:r>
                  <a:rPr lang="en" altLang="zh-TW" dirty="0"/>
                  <a:t>The overall function is composed of 4 components:</a:t>
                </a:r>
              </a:p>
            </p:txBody>
          </p:sp>
        </mc:Choice>
        <mc:Fallback>
          <p:sp>
            <p:nvSpPr>
              <p:cNvPr id="3" name="內容版面配置區 2">
                <a:extLst>
                  <a:ext uri="{FF2B5EF4-FFF2-40B4-BE49-F238E27FC236}">
                    <a16:creationId xmlns:a16="http://schemas.microsoft.com/office/drawing/2014/main" id="{015B15AE-1171-4509-9443-B4EDC942C423}"/>
                  </a:ext>
                </a:extLst>
              </p:cNvPr>
              <p:cNvSpPr>
                <a:spLocks noGrp="1" noRot="1" noChangeAspect="1" noMove="1" noResize="1" noEditPoints="1" noAdjustHandles="1" noChangeArrowheads="1" noChangeShapeType="1" noTextEdit="1"/>
              </p:cNvSpPr>
              <p:nvPr>
                <p:ph idx="1"/>
              </p:nvPr>
            </p:nvSpPr>
            <p:spPr>
              <a:xfrm>
                <a:off x="838199" y="1253330"/>
                <a:ext cx="10603523" cy="5427804"/>
              </a:xfrm>
              <a:blipFill>
                <a:blip r:embed="rId2"/>
                <a:stretch>
                  <a:fillRect l="-957" t="-1865"/>
                </a:stretch>
              </a:blipFill>
            </p:spPr>
            <p:txBody>
              <a:bodyPr/>
              <a:lstStyle/>
              <a:p>
                <a:r>
                  <a:rPr lang="zh-TW" altLang="en-US">
                    <a:noFill/>
                  </a:rPr>
                  <a:t> </a:t>
                </a:r>
              </a:p>
            </p:txBody>
          </p:sp>
        </mc:Fallback>
      </mc:AlternateContent>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19</a:t>
            </a:fld>
            <a:endParaRPr lang="zh-TW" altLang="en-US"/>
          </a:p>
        </p:txBody>
      </p:sp>
      <p:sp>
        <p:nvSpPr>
          <p:cNvPr id="13" name="文字方塊 12">
            <a:extLst>
              <a:ext uri="{FF2B5EF4-FFF2-40B4-BE49-F238E27FC236}">
                <a16:creationId xmlns:a16="http://schemas.microsoft.com/office/drawing/2014/main" id="{B0B20AE3-EC09-7F4F-8CCE-718E20B2565C}"/>
              </a:ext>
            </a:extLst>
          </p:cNvPr>
          <p:cNvSpPr txBox="1"/>
          <p:nvPr/>
        </p:nvSpPr>
        <p:spPr>
          <a:xfrm>
            <a:off x="169984" y="6422632"/>
            <a:ext cx="11852031" cy="276999"/>
          </a:xfrm>
          <a:prstGeom prst="rect">
            <a:avLst/>
          </a:prstGeom>
          <a:noFill/>
        </p:spPr>
        <p:txBody>
          <a:bodyPr wrap="square" rtlCol="0">
            <a:spAutoFit/>
          </a:bodyPr>
          <a:lstStyle/>
          <a:p>
            <a:r>
              <a:rPr lang="en-US" altLang="zh-TW" sz="1200" dirty="0"/>
              <a:t>[35] Ying Zhang, Tao Xiang, Timothy M. </a:t>
            </a:r>
            <a:r>
              <a:rPr lang="en-US" altLang="zh-TW" sz="1200" dirty="0" err="1"/>
              <a:t>Hospedales</a:t>
            </a:r>
            <a:r>
              <a:rPr lang="en-US" altLang="zh-TW" sz="1200" dirty="0"/>
              <a:t>, and </a:t>
            </a:r>
            <a:r>
              <a:rPr lang="en-US" altLang="zh-TW" sz="1200" dirty="0" err="1"/>
              <a:t>Huchuan</a:t>
            </a:r>
            <a:r>
              <a:rPr lang="en-US" altLang="zh-TW" sz="1200" dirty="0"/>
              <a:t> Lu. Deep mutual learning. CVPR, pages 4320– 4328, 2017. </a:t>
            </a:r>
          </a:p>
        </p:txBody>
      </p:sp>
      <p:pic>
        <p:nvPicPr>
          <p:cNvPr id="7" name="圖片 6">
            <a:extLst>
              <a:ext uri="{FF2B5EF4-FFF2-40B4-BE49-F238E27FC236}">
                <a16:creationId xmlns:a16="http://schemas.microsoft.com/office/drawing/2014/main" id="{74590D40-C150-2E47-8343-4583073799F8}"/>
              </a:ext>
            </a:extLst>
          </p:cNvPr>
          <p:cNvPicPr>
            <a:picLocks noChangeAspect="1"/>
          </p:cNvPicPr>
          <p:nvPr/>
        </p:nvPicPr>
        <p:blipFill rotWithShape="1">
          <a:blip r:embed="rId3">
            <a:extLst>
              <a:ext uri="{28A0092B-C50C-407E-A947-70E740481C1C}">
                <a14:useLocalDpi xmlns:a14="http://schemas.microsoft.com/office/drawing/2010/main" val="0"/>
              </a:ext>
            </a:extLst>
          </a:blip>
          <a:srcRect l="20746"/>
          <a:stretch/>
        </p:blipFill>
        <p:spPr>
          <a:xfrm>
            <a:off x="7831014" y="0"/>
            <a:ext cx="4360985" cy="1720285"/>
          </a:xfrm>
          <a:prstGeom prst="rect">
            <a:avLst/>
          </a:prstGeom>
        </p:spPr>
      </p:pic>
      <p:pic>
        <p:nvPicPr>
          <p:cNvPr id="9" name="圖片 8">
            <a:extLst>
              <a:ext uri="{FF2B5EF4-FFF2-40B4-BE49-F238E27FC236}">
                <a16:creationId xmlns:a16="http://schemas.microsoft.com/office/drawing/2014/main" id="{2D81EF85-376D-664D-8631-B9A682C78D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2571" y="4802078"/>
            <a:ext cx="6306858" cy="350381"/>
          </a:xfrm>
          <a:prstGeom prst="rect">
            <a:avLst/>
          </a:prstGeom>
        </p:spPr>
      </p:pic>
      <p:pic>
        <p:nvPicPr>
          <p:cNvPr id="11" name="圖片 10">
            <a:extLst>
              <a:ext uri="{FF2B5EF4-FFF2-40B4-BE49-F238E27FC236}">
                <a16:creationId xmlns:a16="http://schemas.microsoft.com/office/drawing/2014/main" id="{FEF07060-6D90-DB41-9633-0966C6416D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83318" y="5422108"/>
            <a:ext cx="6225364" cy="365124"/>
          </a:xfrm>
          <a:prstGeom prst="rect">
            <a:avLst/>
          </a:prstGeom>
        </p:spPr>
      </p:pic>
    </p:spTree>
    <p:extLst>
      <p:ext uri="{BB962C8B-B14F-4D97-AF65-F5344CB8AC3E}">
        <p14:creationId xmlns:p14="http://schemas.microsoft.com/office/powerpoint/2010/main" val="1150077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BBFBC33-032A-4788-ADCB-95689DCE05C0}"/>
              </a:ext>
            </a:extLst>
          </p:cNvPr>
          <p:cNvSpPr>
            <a:spLocks noGrp="1"/>
          </p:cNvSpPr>
          <p:nvPr>
            <p:ph type="title"/>
          </p:nvPr>
        </p:nvSpPr>
        <p:spPr>
          <a:xfrm>
            <a:off x="838200" y="159403"/>
            <a:ext cx="10515600" cy="1325563"/>
          </a:xfrm>
        </p:spPr>
        <p:txBody>
          <a:bodyPr/>
          <a:lstStyle/>
          <a:p>
            <a:r>
              <a:rPr lang="en-US" altLang="zh-TW" dirty="0"/>
              <a:t>Outline</a:t>
            </a:r>
            <a:endParaRPr lang="zh-TW" altLang="en-US" dirty="0"/>
          </a:p>
        </p:txBody>
      </p:sp>
      <p:sp>
        <p:nvSpPr>
          <p:cNvPr id="3" name="內容版面配置區 2">
            <a:extLst>
              <a:ext uri="{FF2B5EF4-FFF2-40B4-BE49-F238E27FC236}">
                <a16:creationId xmlns:a16="http://schemas.microsoft.com/office/drawing/2014/main" id="{509C489C-3D5D-45F9-9F43-5DF8C9DEBD4B}"/>
              </a:ext>
            </a:extLst>
          </p:cNvPr>
          <p:cNvSpPr>
            <a:spLocks noGrp="1"/>
          </p:cNvSpPr>
          <p:nvPr>
            <p:ph idx="1"/>
          </p:nvPr>
        </p:nvSpPr>
        <p:spPr>
          <a:xfrm>
            <a:off x="838200" y="1484966"/>
            <a:ext cx="10515600" cy="4351338"/>
          </a:xfrm>
        </p:spPr>
        <p:txBody>
          <a:bodyPr>
            <a:normAutofit/>
          </a:bodyPr>
          <a:lstStyle/>
          <a:p>
            <a:r>
              <a:rPr lang="en-US" altLang="zh-TW" sz="2400" dirty="0"/>
              <a:t>Introduction</a:t>
            </a:r>
          </a:p>
          <a:p>
            <a:r>
              <a:rPr lang="en-US" altLang="zh-TW" sz="2400" dirty="0"/>
              <a:t>Method</a:t>
            </a:r>
          </a:p>
          <a:p>
            <a:r>
              <a:rPr lang="en-US" altLang="zh-TW" sz="2400" dirty="0"/>
              <a:t>Experiments</a:t>
            </a:r>
          </a:p>
          <a:p>
            <a:r>
              <a:rPr lang="en-US" altLang="zh-TW" sz="2400" dirty="0"/>
              <a:t>Conclusion</a:t>
            </a:r>
          </a:p>
          <a:p>
            <a:r>
              <a:rPr lang="en-US" altLang="zh-TW" sz="2400" dirty="0"/>
              <a:t>Progress Report</a:t>
            </a:r>
            <a:endParaRPr lang="zh-TW" altLang="en-US" sz="2400" dirty="0"/>
          </a:p>
        </p:txBody>
      </p:sp>
      <p:sp>
        <p:nvSpPr>
          <p:cNvPr id="4" name="投影片編號版面配置區 3">
            <a:extLst>
              <a:ext uri="{FF2B5EF4-FFF2-40B4-BE49-F238E27FC236}">
                <a16:creationId xmlns:a16="http://schemas.microsoft.com/office/drawing/2014/main" id="{1DC71EFE-4197-4277-9582-CA99CAEACF8C}"/>
              </a:ext>
            </a:extLst>
          </p:cNvPr>
          <p:cNvSpPr>
            <a:spLocks noGrp="1"/>
          </p:cNvSpPr>
          <p:nvPr>
            <p:ph type="sldNum" sz="quarter" idx="12"/>
          </p:nvPr>
        </p:nvSpPr>
        <p:spPr/>
        <p:txBody>
          <a:bodyPr/>
          <a:lstStyle/>
          <a:p>
            <a:fld id="{6C823AB0-D4EA-4CF6-BB7E-E024BD643F2C}" type="slidenum">
              <a:rPr lang="zh-TW" altLang="en-US" smtClean="0"/>
              <a:t>2</a:t>
            </a:fld>
            <a:endParaRPr lang="zh-TW" altLang="en-US"/>
          </a:p>
        </p:txBody>
      </p:sp>
    </p:spTree>
    <p:extLst>
      <p:ext uri="{BB962C8B-B14F-4D97-AF65-F5344CB8AC3E}">
        <p14:creationId xmlns:p14="http://schemas.microsoft.com/office/powerpoint/2010/main" val="9568358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BBFBC33-032A-4788-ADCB-95689DCE05C0}"/>
              </a:ext>
            </a:extLst>
          </p:cNvPr>
          <p:cNvSpPr>
            <a:spLocks noGrp="1"/>
          </p:cNvSpPr>
          <p:nvPr>
            <p:ph type="title"/>
          </p:nvPr>
        </p:nvSpPr>
        <p:spPr>
          <a:xfrm>
            <a:off x="838200" y="159403"/>
            <a:ext cx="10515600" cy="1325563"/>
          </a:xfrm>
        </p:spPr>
        <p:txBody>
          <a:bodyPr/>
          <a:lstStyle/>
          <a:p>
            <a:r>
              <a:rPr lang="en-US" altLang="zh-TW" dirty="0"/>
              <a:t>Outline</a:t>
            </a:r>
            <a:endParaRPr lang="zh-TW" altLang="en-US" dirty="0"/>
          </a:p>
        </p:txBody>
      </p:sp>
      <p:sp>
        <p:nvSpPr>
          <p:cNvPr id="3" name="內容版面配置區 2">
            <a:extLst>
              <a:ext uri="{FF2B5EF4-FFF2-40B4-BE49-F238E27FC236}">
                <a16:creationId xmlns:a16="http://schemas.microsoft.com/office/drawing/2014/main" id="{509C489C-3D5D-45F9-9F43-5DF8C9DEBD4B}"/>
              </a:ext>
            </a:extLst>
          </p:cNvPr>
          <p:cNvSpPr>
            <a:spLocks noGrp="1"/>
          </p:cNvSpPr>
          <p:nvPr>
            <p:ph idx="1"/>
          </p:nvPr>
        </p:nvSpPr>
        <p:spPr>
          <a:xfrm>
            <a:off x="838200" y="1484966"/>
            <a:ext cx="10515600" cy="4351338"/>
          </a:xfrm>
        </p:spPr>
        <p:txBody>
          <a:bodyPr>
            <a:normAutofit/>
          </a:bodyPr>
          <a:lstStyle/>
          <a:p>
            <a:r>
              <a:rPr lang="en-US" altLang="zh-TW" sz="2400" dirty="0">
                <a:solidFill>
                  <a:schemeClr val="bg2">
                    <a:lumMod val="90000"/>
                  </a:schemeClr>
                </a:solidFill>
              </a:rPr>
              <a:t>Introduction</a:t>
            </a:r>
          </a:p>
          <a:p>
            <a:r>
              <a:rPr lang="en-US" altLang="zh-TW" sz="2400" dirty="0">
                <a:solidFill>
                  <a:schemeClr val="bg2">
                    <a:lumMod val="90000"/>
                  </a:schemeClr>
                </a:solidFill>
              </a:rPr>
              <a:t>Method</a:t>
            </a:r>
          </a:p>
          <a:p>
            <a:r>
              <a:rPr lang="en-US" altLang="zh-TW" sz="2400" dirty="0"/>
              <a:t>Experiments</a:t>
            </a:r>
          </a:p>
          <a:p>
            <a:r>
              <a:rPr lang="en-US" altLang="zh-TW" sz="2400" dirty="0">
                <a:solidFill>
                  <a:schemeClr val="bg2">
                    <a:lumMod val="90000"/>
                  </a:schemeClr>
                </a:solidFill>
              </a:rPr>
              <a:t>Conclusion</a:t>
            </a:r>
          </a:p>
          <a:p>
            <a:r>
              <a:rPr lang="en-US" altLang="zh-TW" sz="2400" dirty="0">
                <a:solidFill>
                  <a:schemeClr val="bg2">
                    <a:lumMod val="90000"/>
                  </a:schemeClr>
                </a:solidFill>
              </a:rPr>
              <a:t>Progress Report</a:t>
            </a:r>
            <a:endParaRPr lang="zh-TW" altLang="en-US" sz="2400" dirty="0">
              <a:solidFill>
                <a:schemeClr val="bg2">
                  <a:lumMod val="90000"/>
                </a:schemeClr>
              </a:solidFill>
            </a:endParaRPr>
          </a:p>
        </p:txBody>
      </p:sp>
      <p:sp>
        <p:nvSpPr>
          <p:cNvPr id="4" name="投影片編號版面配置區 3">
            <a:extLst>
              <a:ext uri="{FF2B5EF4-FFF2-40B4-BE49-F238E27FC236}">
                <a16:creationId xmlns:a16="http://schemas.microsoft.com/office/drawing/2014/main" id="{CD6016D7-7322-435B-92CA-5040148C9C13}"/>
              </a:ext>
            </a:extLst>
          </p:cNvPr>
          <p:cNvSpPr>
            <a:spLocks noGrp="1"/>
          </p:cNvSpPr>
          <p:nvPr>
            <p:ph type="sldNum" sz="quarter" idx="12"/>
          </p:nvPr>
        </p:nvSpPr>
        <p:spPr/>
        <p:txBody>
          <a:bodyPr/>
          <a:lstStyle/>
          <a:p>
            <a:fld id="{6C823AB0-D4EA-4CF6-BB7E-E024BD643F2C}" type="slidenum">
              <a:rPr lang="zh-TW" altLang="en-US" smtClean="0"/>
              <a:t>20</a:t>
            </a:fld>
            <a:endParaRPr lang="zh-TW" altLang="en-US"/>
          </a:p>
        </p:txBody>
      </p:sp>
    </p:spTree>
    <p:extLst>
      <p:ext uri="{BB962C8B-B14F-4D97-AF65-F5344CB8AC3E}">
        <p14:creationId xmlns:p14="http://schemas.microsoft.com/office/powerpoint/2010/main" val="31679665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a:t>
            </a:r>
            <a:endParaRPr lang="zh-TW" altLang="en-US" dirty="0"/>
          </a:p>
        </p:txBody>
      </p:sp>
      <mc:AlternateContent xmlns:mc="http://schemas.openxmlformats.org/markup-compatibility/2006">
        <mc:Choice xmlns:a14="http://schemas.microsoft.com/office/drawing/2010/main" Requires="a14">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We evaluate our ID-KD on classification and detection task</a:t>
                </a:r>
              </a:p>
              <a:p>
                <a:r>
                  <a:rPr lang="en" altLang="zh-TW" dirty="0"/>
                  <a:t>Datasets:</a:t>
                </a:r>
              </a:p>
              <a:p>
                <a:pPr lvl="1"/>
                <a:r>
                  <a:rPr lang="en" altLang="zh-TW" dirty="0"/>
                  <a:t>Classification: CIFAR, ImageNet</a:t>
                </a:r>
              </a:p>
              <a:p>
                <a:pPr lvl="1"/>
                <a:r>
                  <a:rPr lang="en" altLang="zh-TW" dirty="0"/>
                  <a:t>Detection: PASCAL VOC datasets</a:t>
                </a:r>
              </a:p>
              <a:p>
                <a:r>
                  <a:rPr lang="en" altLang="zh-TW" dirty="0"/>
                  <a:t>Compare with</a:t>
                </a:r>
              </a:p>
              <a:p>
                <a:pPr lvl="1"/>
                <a:r>
                  <a:rPr lang="en" altLang="zh-TW" dirty="0"/>
                  <a:t>Independent training: teacher and student are trained independently from scratch</a:t>
                </a:r>
              </a:p>
              <a:p>
                <a:pPr lvl="1"/>
                <a:r>
                  <a:rPr lang="en" altLang="zh-TW" dirty="0"/>
                  <a:t>Other distillation methods: AT [33], FT [16], OD [12], denoted as IE-AT, IE-FT, IE-OD</a:t>
                </a:r>
              </a:p>
              <a:p>
                <a14:m>
                  <m:oMath xmlns:m="http://schemas.openxmlformats.org/officeDocument/2006/math">
                    <m:sSub>
                      <m:sSubPr>
                        <m:ctrlPr>
                          <a:rPr lang="en" altLang="zh-TW" i="1" smtClean="0">
                            <a:latin typeface="Cambria Math" panose="02040503050406030204" pitchFamily="18" charset="0"/>
                          </a:rPr>
                        </m:ctrlPr>
                      </m:sSubPr>
                      <m:e>
                        <m:r>
                          <a:rPr lang="en-US" altLang="zh-TW" b="0" i="1" smtClean="0">
                            <a:latin typeface="Cambria Math" panose="02040503050406030204" pitchFamily="18" charset="0"/>
                          </a:rPr>
                          <m:t>𝜆</m:t>
                        </m:r>
                      </m:e>
                      <m:sub>
                        <m:r>
                          <a:rPr lang="en-US" altLang="zh-TW" b="0" i="1" smtClean="0">
                            <a:latin typeface="Cambria Math" panose="02040503050406030204" pitchFamily="18" charset="0"/>
                          </a:rPr>
                          <m:t>𝑖𝑛h</m:t>
                        </m:r>
                      </m:sub>
                    </m:sSub>
                  </m:oMath>
                </a14:m>
                <a:r>
                  <a:rPr lang="en" altLang="zh-TW" dirty="0"/>
                  <a:t> and </a:t>
                </a:r>
                <a14:m>
                  <m:oMath xmlns:m="http://schemas.openxmlformats.org/officeDocument/2006/math">
                    <m:sSub>
                      <m:sSubPr>
                        <m:ctrlPr>
                          <a:rPr lang="en" altLang="zh-TW" i="1">
                            <a:latin typeface="Cambria Math" panose="02040503050406030204" pitchFamily="18" charset="0"/>
                          </a:rPr>
                        </m:ctrlPr>
                      </m:sSubPr>
                      <m:e>
                        <m:r>
                          <a:rPr lang="en-US" altLang="zh-TW" i="1">
                            <a:latin typeface="Cambria Math" panose="02040503050406030204" pitchFamily="18" charset="0"/>
                          </a:rPr>
                          <m:t>𝜆</m:t>
                        </m:r>
                      </m:e>
                      <m:sub>
                        <m:r>
                          <a:rPr lang="en-US" altLang="zh-TW" b="0" i="1" smtClean="0">
                            <a:latin typeface="Cambria Math" panose="02040503050406030204" pitchFamily="18" charset="0"/>
                          </a:rPr>
                          <m:t>𝑒𝑥𝑝</m:t>
                        </m:r>
                      </m:sub>
                    </m:sSub>
                    <m:r>
                      <a:rPr lang="en-US" altLang="zh-TW" i="1">
                        <a:latin typeface="Cambria Math" panose="02040503050406030204" pitchFamily="18" charset="0"/>
                      </a:rPr>
                      <m:t> </m:t>
                    </m:r>
                  </m:oMath>
                </a14:m>
                <a:r>
                  <a:rPr lang="en" altLang="zh-TW" dirty="0"/>
                  <a:t>are both 50</a:t>
                </a:r>
              </a:p>
            </p:txBody>
          </p:sp>
        </mc:Choice>
        <mc:Fallback>
          <p:sp>
            <p:nvSpPr>
              <p:cNvPr id="3" name="內容版面配置區 2">
                <a:extLst>
                  <a:ext uri="{FF2B5EF4-FFF2-40B4-BE49-F238E27FC236}">
                    <a16:creationId xmlns:a16="http://schemas.microsoft.com/office/drawing/2014/main" id="{015B15AE-1171-4509-9443-B4EDC942C423}"/>
                  </a:ext>
                </a:extLst>
              </p:cNvPr>
              <p:cNvSpPr>
                <a:spLocks noGrp="1" noRot="1" noChangeAspect="1" noMove="1" noResize="1" noEditPoints="1" noAdjustHandles="1" noChangeArrowheads="1" noChangeShapeType="1" noTextEdit="1"/>
              </p:cNvSpPr>
              <p:nvPr>
                <p:ph idx="1"/>
              </p:nvPr>
            </p:nvSpPr>
            <p:spPr>
              <a:xfrm>
                <a:off x="838199" y="1253330"/>
                <a:ext cx="10603523" cy="5427804"/>
              </a:xfrm>
              <a:blipFill>
                <a:blip r:embed="rId2"/>
                <a:stretch>
                  <a:fillRect l="-957" t="-1865" r="-718"/>
                </a:stretch>
              </a:blipFill>
            </p:spPr>
            <p:txBody>
              <a:bodyPr/>
              <a:lstStyle/>
              <a:p>
                <a:r>
                  <a:rPr lang="zh-TW" altLang="en-US">
                    <a:noFill/>
                  </a:rPr>
                  <a:t> </a:t>
                </a:r>
              </a:p>
            </p:txBody>
          </p:sp>
        </mc:Fallback>
      </mc:AlternateContent>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21</a:t>
            </a:fld>
            <a:endParaRPr lang="zh-TW" altLang="en-US"/>
          </a:p>
        </p:txBody>
      </p:sp>
      <p:sp>
        <p:nvSpPr>
          <p:cNvPr id="13" name="文字方塊 12">
            <a:extLst>
              <a:ext uri="{FF2B5EF4-FFF2-40B4-BE49-F238E27FC236}">
                <a16:creationId xmlns:a16="http://schemas.microsoft.com/office/drawing/2014/main" id="{B0B20AE3-EC09-7F4F-8CCE-718E20B2565C}"/>
              </a:ext>
            </a:extLst>
          </p:cNvPr>
          <p:cNvSpPr txBox="1"/>
          <p:nvPr/>
        </p:nvSpPr>
        <p:spPr>
          <a:xfrm>
            <a:off x="169984" y="6027003"/>
            <a:ext cx="11852031" cy="830997"/>
          </a:xfrm>
          <a:prstGeom prst="rect">
            <a:avLst/>
          </a:prstGeom>
          <a:noFill/>
        </p:spPr>
        <p:txBody>
          <a:bodyPr wrap="square" rtlCol="0">
            <a:spAutoFit/>
          </a:bodyPr>
          <a:lstStyle/>
          <a:p>
            <a:r>
              <a:rPr lang="en-US" altLang="zh-TW" sz="1200" dirty="0"/>
              <a:t>[12] </a:t>
            </a:r>
            <a:r>
              <a:rPr lang="en-US" altLang="zh-TW" sz="1200" dirty="0" err="1"/>
              <a:t>Byeongho</a:t>
            </a:r>
            <a:r>
              <a:rPr lang="en-US" altLang="zh-TW" sz="1200" dirty="0"/>
              <a:t> </a:t>
            </a:r>
            <a:r>
              <a:rPr lang="en-US" altLang="zh-TW" sz="1200" dirty="0" err="1"/>
              <a:t>Heo</a:t>
            </a:r>
            <a:r>
              <a:rPr lang="en-US" altLang="zh-TW" sz="1200" dirty="0"/>
              <a:t>, </a:t>
            </a:r>
            <a:r>
              <a:rPr lang="en-US" altLang="zh-TW" sz="1200" dirty="0" err="1"/>
              <a:t>Jeesoo</a:t>
            </a:r>
            <a:r>
              <a:rPr lang="en-US" altLang="zh-TW" sz="1200" dirty="0"/>
              <a:t> Kim, </a:t>
            </a:r>
            <a:r>
              <a:rPr lang="en-US" altLang="zh-TW" sz="1200" dirty="0" err="1"/>
              <a:t>Sangdoo</a:t>
            </a:r>
            <a:r>
              <a:rPr lang="en-US" altLang="zh-TW" sz="1200" dirty="0"/>
              <a:t> Yun, </a:t>
            </a:r>
            <a:r>
              <a:rPr lang="en-US" altLang="zh-TW" sz="1200" dirty="0" err="1"/>
              <a:t>Hyojin</a:t>
            </a:r>
            <a:r>
              <a:rPr lang="en-US" altLang="zh-TW" sz="1200" dirty="0"/>
              <a:t> Park, No- </a:t>
            </a:r>
            <a:r>
              <a:rPr lang="en-US" altLang="zh-TW" sz="1200" dirty="0" err="1"/>
              <a:t>jun</a:t>
            </a:r>
            <a:r>
              <a:rPr lang="en-US" altLang="zh-TW" sz="1200" dirty="0"/>
              <a:t> Kwak, and </a:t>
            </a:r>
            <a:r>
              <a:rPr lang="en-US" altLang="zh-TW" sz="1200" dirty="0" err="1"/>
              <a:t>Jin</a:t>
            </a:r>
            <a:r>
              <a:rPr lang="en-US" altLang="zh-TW" sz="1200" dirty="0"/>
              <a:t> Young Choi. A comprehensive overhaul of feature distillation. </a:t>
            </a:r>
          </a:p>
          <a:p>
            <a:r>
              <a:rPr lang="en-US" altLang="zh-TW" sz="1200" dirty="0"/>
              <a:t>[16] </a:t>
            </a:r>
            <a:r>
              <a:rPr lang="en-US" altLang="zh-TW" sz="1200" dirty="0" err="1"/>
              <a:t>Jangho</a:t>
            </a:r>
            <a:r>
              <a:rPr lang="en-US" altLang="zh-TW" sz="1200" dirty="0"/>
              <a:t> Kim, </a:t>
            </a:r>
            <a:r>
              <a:rPr lang="en-US" altLang="zh-TW" sz="1200" dirty="0" err="1"/>
              <a:t>Seonguk</a:t>
            </a:r>
            <a:r>
              <a:rPr lang="en-US" altLang="zh-TW" sz="1200" dirty="0"/>
              <a:t> Park, and </a:t>
            </a:r>
            <a:r>
              <a:rPr lang="en-US" altLang="zh-TW" sz="1200" dirty="0" err="1"/>
              <a:t>Nojun</a:t>
            </a:r>
            <a:r>
              <a:rPr lang="en-US" altLang="zh-TW" sz="1200" dirty="0"/>
              <a:t> Kwak. Paraphrasing complex network: Network compression via factor transfer. </a:t>
            </a:r>
            <a:r>
              <a:rPr lang="en-US" altLang="zh-TW" sz="1200" dirty="0" err="1"/>
              <a:t>ArXiv</a:t>
            </a:r>
            <a:r>
              <a:rPr lang="en-US" altLang="zh-TW" sz="1200" dirty="0"/>
              <a:t>, abs/1802.04977, 2018. </a:t>
            </a:r>
          </a:p>
          <a:p>
            <a:r>
              <a:rPr lang="en-US" altLang="zh-TW" sz="1200" dirty="0"/>
              <a:t>[33] Sergey </a:t>
            </a:r>
            <a:r>
              <a:rPr lang="en-US" altLang="zh-TW" sz="1200" dirty="0" err="1"/>
              <a:t>Zagoruyko</a:t>
            </a:r>
            <a:r>
              <a:rPr lang="en-US" altLang="zh-TW" sz="1200" dirty="0"/>
              <a:t> and Nikos </a:t>
            </a:r>
            <a:r>
              <a:rPr lang="en-US" altLang="zh-TW" sz="1200" dirty="0" err="1"/>
              <a:t>Komodakis</a:t>
            </a:r>
            <a:r>
              <a:rPr lang="en-US" altLang="zh-TW" sz="1200" dirty="0"/>
              <a:t>. Paying more attention to attention: Improving the performance of con- </a:t>
            </a:r>
            <a:r>
              <a:rPr lang="en-US" altLang="zh-TW" sz="1200" dirty="0" err="1"/>
              <a:t>volutional</a:t>
            </a:r>
            <a:r>
              <a:rPr lang="en-US" altLang="zh-TW" sz="1200" dirty="0"/>
              <a:t> neural networks via attention transfer. </a:t>
            </a:r>
            <a:r>
              <a:rPr lang="en-US" altLang="zh-TW" sz="1200" dirty="0" err="1"/>
              <a:t>ArXiv</a:t>
            </a:r>
            <a:r>
              <a:rPr lang="en-US" altLang="zh-TW" sz="1200" dirty="0"/>
              <a:t>, abs/1612.03928, 2016. </a:t>
            </a:r>
          </a:p>
        </p:txBody>
      </p:sp>
    </p:spTree>
    <p:extLst>
      <p:ext uri="{BB962C8B-B14F-4D97-AF65-F5344CB8AC3E}">
        <p14:creationId xmlns:p14="http://schemas.microsoft.com/office/powerpoint/2010/main" val="1809060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Image Classification</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CIFAR</a:t>
            </a:r>
          </a:p>
          <a:p>
            <a:pPr lvl="1"/>
            <a:r>
              <a:rPr lang="en" altLang="zh-TW" dirty="0"/>
              <a:t>Four different kinds of combinations</a:t>
            </a:r>
          </a:p>
          <a:p>
            <a:pPr marL="1371600" lvl="2" indent="-457200">
              <a:buFont typeface="+mj-lt"/>
              <a:buAutoNum type="arabicPeriod"/>
            </a:pPr>
            <a:r>
              <a:rPr lang="en" altLang="zh-TW" dirty="0"/>
              <a:t>Same number of channels but different blocks</a:t>
            </a:r>
          </a:p>
          <a:p>
            <a:pPr marL="1371600" lvl="2" indent="-457200">
              <a:buFont typeface="+mj-lt"/>
              <a:buAutoNum type="arabicPeriod"/>
            </a:pPr>
            <a:r>
              <a:rPr lang="en" altLang="zh-TW" dirty="0"/>
              <a:t>Different types of residual networks</a:t>
            </a:r>
          </a:p>
          <a:p>
            <a:pPr marL="1371600" lvl="2" indent="-457200">
              <a:buFont typeface="+mj-lt"/>
              <a:buAutoNum type="arabicPeriod"/>
            </a:pPr>
            <a:r>
              <a:rPr lang="en" altLang="zh-TW" dirty="0"/>
              <a:t>Absence of shortcut connections</a:t>
            </a:r>
          </a:p>
          <a:p>
            <a:pPr marL="1371600" lvl="2" indent="-457200">
              <a:buFont typeface="+mj-lt"/>
              <a:buAutoNum type="arabicPeriod"/>
            </a:pPr>
            <a:r>
              <a:rPr lang="en" altLang="zh-TW" dirty="0"/>
              <a:t>Same blocks but different channels</a:t>
            </a:r>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22</a:t>
            </a:fld>
            <a:endParaRPr lang="zh-TW" altLang="en-US"/>
          </a:p>
        </p:txBody>
      </p:sp>
      <p:sp>
        <p:nvSpPr>
          <p:cNvPr id="13" name="文字方塊 12">
            <a:extLst>
              <a:ext uri="{FF2B5EF4-FFF2-40B4-BE49-F238E27FC236}">
                <a16:creationId xmlns:a16="http://schemas.microsoft.com/office/drawing/2014/main" id="{B0B20AE3-EC09-7F4F-8CCE-718E20B2565C}"/>
              </a:ext>
            </a:extLst>
          </p:cNvPr>
          <p:cNvSpPr txBox="1"/>
          <p:nvPr/>
        </p:nvSpPr>
        <p:spPr>
          <a:xfrm>
            <a:off x="169982" y="5731746"/>
            <a:ext cx="11852031" cy="1107996"/>
          </a:xfrm>
          <a:prstGeom prst="rect">
            <a:avLst/>
          </a:prstGeom>
          <a:noFill/>
        </p:spPr>
        <p:txBody>
          <a:bodyPr wrap="square" rtlCol="0">
            <a:spAutoFit/>
          </a:bodyPr>
          <a:lstStyle/>
          <a:p>
            <a:r>
              <a:rPr lang="en-US" altLang="zh-TW" sz="1100" dirty="0"/>
              <a:t>[10] E. Hinton Geoffrey, </a:t>
            </a:r>
            <a:r>
              <a:rPr lang="en-US" altLang="zh-TW" sz="1100" dirty="0" err="1"/>
              <a:t>Vinyals</a:t>
            </a:r>
            <a:r>
              <a:rPr lang="en-US" altLang="zh-TW" sz="1100" dirty="0"/>
              <a:t> Oriol, and Dean Jeffrey. Distilling the knowledge in a neural network. </a:t>
            </a:r>
            <a:r>
              <a:rPr lang="en-US" altLang="zh-TW" sz="1100" dirty="0" err="1"/>
              <a:t>ArXiv</a:t>
            </a:r>
            <a:r>
              <a:rPr lang="en-US" altLang="zh-TW" sz="1100" dirty="0"/>
              <a:t>, abs/1503.02531, 2015. </a:t>
            </a:r>
          </a:p>
          <a:p>
            <a:r>
              <a:rPr lang="en-US" altLang="zh-TW" sz="1100" dirty="0"/>
              <a:t>[12] </a:t>
            </a:r>
            <a:r>
              <a:rPr lang="en-US" altLang="zh-TW" sz="1100" dirty="0" err="1"/>
              <a:t>Byeongho</a:t>
            </a:r>
            <a:r>
              <a:rPr lang="en-US" altLang="zh-TW" sz="1100" dirty="0"/>
              <a:t> </a:t>
            </a:r>
            <a:r>
              <a:rPr lang="en-US" altLang="zh-TW" sz="1100" dirty="0" err="1"/>
              <a:t>Heo</a:t>
            </a:r>
            <a:r>
              <a:rPr lang="en-US" altLang="zh-TW" sz="1100" dirty="0"/>
              <a:t>, </a:t>
            </a:r>
            <a:r>
              <a:rPr lang="en-US" altLang="zh-TW" sz="1100" dirty="0" err="1"/>
              <a:t>Jeesoo</a:t>
            </a:r>
            <a:r>
              <a:rPr lang="en-US" altLang="zh-TW" sz="1100" dirty="0"/>
              <a:t> Kim, </a:t>
            </a:r>
            <a:r>
              <a:rPr lang="en-US" altLang="zh-TW" sz="1100" dirty="0" err="1"/>
              <a:t>Sangdoo</a:t>
            </a:r>
            <a:r>
              <a:rPr lang="en-US" altLang="zh-TW" sz="1100" dirty="0"/>
              <a:t> Yun, </a:t>
            </a:r>
            <a:r>
              <a:rPr lang="en-US" altLang="zh-TW" sz="1100" dirty="0" err="1"/>
              <a:t>Hyojin</a:t>
            </a:r>
            <a:r>
              <a:rPr lang="en-US" altLang="zh-TW" sz="1100" dirty="0"/>
              <a:t> Park, No- </a:t>
            </a:r>
            <a:r>
              <a:rPr lang="en-US" altLang="zh-TW" sz="1100" dirty="0" err="1"/>
              <a:t>jun</a:t>
            </a:r>
            <a:r>
              <a:rPr lang="en-US" altLang="zh-TW" sz="1100" dirty="0"/>
              <a:t> Kwak, and </a:t>
            </a:r>
            <a:r>
              <a:rPr lang="en-US" altLang="zh-TW" sz="1100" dirty="0" err="1"/>
              <a:t>Jin</a:t>
            </a:r>
            <a:r>
              <a:rPr lang="en-US" altLang="zh-TW" sz="1100" dirty="0"/>
              <a:t> Young Choi. A comprehensive overhaul of feature distillation. </a:t>
            </a:r>
          </a:p>
          <a:p>
            <a:r>
              <a:rPr lang="en-US" altLang="zh-TW" sz="1100" dirty="0"/>
              <a:t>[16] </a:t>
            </a:r>
            <a:r>
              <a:rPr lang="en-US" altLang="zh-TW" sz="1100" dirty="0" err="1"/>
              <a:t>Jangho</a:t>
            </a:r>
            <a:r>
              <a:rPr lang="en-US" altLang="zh-TW" sz="1100" dirty="0"/>
              <a:t> Kim, </a:t>
            </a:r>
            <a:r>
              <a:rPr lang="en-US" altLang="zh-TW" sz="1100" dirty="0" err="1"/>
              <a:t>Seonguk</a:t>
            </a:r>
            <a:r>
              <a:rPr lang="en-US" altLang="zh-TW" sz="1100" dirty="0"/>
              <a:t> Park, and </a:t>
            </a:r>
            <a:r>
              <a:rPr lang="en-US" altLang="zh-TW" sz="1100" dirty="0" err="1"/>
              <a:t>Nojun</a:t>
            </a:r>
            <a:r>
              <a:rPr lang="en-US" altLang="zh-TW" sz="1100" dirty="0"/>
              <a:t> Kwak. Paraphrasing complex network: Network compression via factor transfer. </a:t>
            </a:r>
            <a:r>
              <a:rPr lang="en-US" altLang="zh-TW" sz="1100" dirty="0" err="1"/>
              <a:t>ArXiv</a:t>
            </a:r>
            <a:r>
              <a:rPr lang="en-US" altLang="zh-TW" sz="1100" dirty="0"/>
              <a:t>, abs/1802.04977, 2018. </a:t>
            </a:r>
          </a:p>
          <a:p>
            <a:r>
              <a:rPr lang="en-US" altLang="zh-TW" sz="1100" dirty="0"/>
              <a:t>[29] </a:t>
            </a:r>
            <a:r>
              <a:rPr lang="en-US" altLang="zh-TW" sz="1100" dirty="0" err="1"/>
              <a:t>Yonglong</a:t>
            </a:r>
            <a:r>
              <a:rPr lang="en-US" altLang="zh-TW" sz="1100" dirty="0"/>
              <a:t> Tian, </a:t>
            </a:r>
            <a:r>
              <a:rPr lang="en-US" altLang="zh-TW" sz="1100" dirty="0" err="1"/>
              <a:t>Dilip</a:t>
            </a:r>
            <a:r>
              <a:rPr lang="en-US" altLang="zh-TW" sz="1100" dirty="0"/>
              <a:t> Krishnan, and Phillip Isola. Contrastive representation distillation. </a:t>
            </a:r>
            <a:r>
              <a:rPr lang="en-US" altLang="zh-TW" sz="1100" dirty="0" err="1"/>
              <a:t>arXiv</a:t>
            </a:r>
            <a:r>
              <a:rPr lang="en-US" altLang="zh-TW" sz="1100" dirty="0"/>
              <a:t> preprint arXiv:1910.10699, 2019. </a:t>
            </a:r>
          </a:p>
          <a:p>
            <a:r>
              <a:rPr lang="en-US" altLang="zh-TW" sz="1100" dirty="0"/>
              <a:t>[32] Li Yuan, Francis EH Tay, Guilin Li, Tao Wang, and </a:t>
            </a:r>
            <a:r>
              <a:rPr lang="en-US" altLang="zh-TW" sz="1100" dirty="0" err="1"/>
              <a:t>Jiashi</a:t>
            </a:r>
            <a:r>
              <a:rPr lang="en-US" altLang="zh-TW" sz="1100" dirty="0"/>
              <a:t> Feng. Revisit knowledge distillation: a teacher-free frame- work. </a:t>
            </a:r>
            <a:r>
              <a:rPr lang="en-US" altLang="zh-TW" sz="1100" dirty="0" err="1"/>
              <a:t>arXiv</a:t>
            </a:r>
            <a:r>
              <a:rPr lang="en-US" altLang="zh-TW" sz="1100" dirty="0"/>
              <a:t> preprint arXiv:1909.11723, 2019. </a:t>
            </a:r>
          </a:p>
          <a:p>
            <a:r>
              <a:rPr lang="en-US" altLang="zh-TW" sz="1100" dirty="0"/>
              <a:t>[33] Sergey </a:t>
            </a:r>
            <a:r>
              <a:rPr lang="en-US" altLang="zh-TW" sz="1100" dirty="0" err="1"/>
              <a:t>Zagoruyko</a:t>
            </a:r>
            <a:r>
              <a:rPr lang="en-US" altLang="zh-TW" sz="1100" dirty="0"/>
              <a:t> and Nikos </a:t>
            </a:r>
            <a:r>
              <a:rPr lang="en-US" altLang="zh-TW" sz="1100" dirty="0" err="1"/>
              <a:t>Komodakis</a:t>
            </a:r>
            <a:r>
              <a:rPr lang="en-US" altLang="zh-TW" sz="1100" dirty="0"/>
              <a:t>. Paying more attention to attention: Improving the performance of con- </a:t>
            </a:r>
            <a:r>
              <a:rPr lang="en-US" altLang="zh-TW" sz="1100" dirty="0" err="1"/>
              <a:t>volutional</a:t>
            </a:r>
            <a:r>
              <a:rPr lang="en-US" altLang="zh-TW" sz="1100" dirty="0"/>
              <a:t> neural networks via attention transfer. </a:t>
            </a:r>
            <a:r>
              <a:rPr lang="en-US" altLang="zh-TW" sz="1100" dirty="0" err="1"/>
              <a:t>ArXiv</a:t>
            </a:r>
            <a:r>
              <a:rPr lang="en-US" altLang="zh-TW" sz="1100" dirty="0"/>
              <a:t>, abs/1612.03928, 2016. </a:t>
            </a:r>
          </a:p>
        </p:txBody>
      </p:sp>
      <p:pic>
        <p:nvPicPr>
          <p:cNvPr id="6" name="圖片 5" descr="一張含有 桌 的圖片&#10;&#10;自動產生的描述">
            <a:extLst>
              <a:ext uri="{FF2B5EF4-FFF2-40B4-BE49-F238E27FC236}">
                <a16:creationId xmlns:a16="http://schemas.microsoft.com/office/drawing/2014/main" id="{F149F7D5-7827-044C-8D2B-19291FB87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960" y="3436411"/>
            <a:ext cx="11306074" cy="2254994"/>
          </a:xfrm>
          <a:prstGeom prst="rect">
            <a:avLst/>
          </a:prstGeom>
        </p:spPr>
      </p:pic>
    </p:spTree>
    <p:extLst>
      <p:ext uri="{BB962C8B-B14F-4D97-AF65-F5344CB8AC3E}">
        <p14:creationId xmlns:p14="http://schemas.microsoft.com/office/powerpoint/2010/main" val="41590839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Image Classification</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23</a:t>
            </a:fld>
            <a:endParaRPr lang="zh-TW" altLang="en-US"/>
          </a:p>
        </p:txBody>
      </p:sp>
      <p:pic>
        <p:nvPicPr>
          <p:cNvPr id="8" name="圖片 7" descr="一張含有 桌 的圖片&#10;&#10;自動產生的描述">
            <a:extLst>
              <a:ext uri="{FF2B5EF4-FFF2-40B4-BE49-F238E27FC236}">
                <a16:creationId xmlns:a16="http://schemas.microsoft.com/office/drawing/2014/main" id="{5FD87656-D3D8-4544-9A52-B69B7A5607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452" y="1094722"/>
            <a:ext cx="9397096" cy="5586412"/>
          </a:xfrm>
          <a:prstGeom prst="rect">
            <a:avLst/>
          </a:prstGeom>
        </p:spPr>
      </p:pic>
    </p:spTree>
    <p:extLst>
      <p:ext uri="{BB962C8B-B14F-4D97-AF65-F5344CB8AC3E}">
        <p14:creationId xmlns:p14="http://schemas.microsoft.com/office/powerpoint/2010/main" val="38398247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Image Classification</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24</a:t>
            </a:fld>
            <a:endParaRPr lang="zh-TW" altLang="en-US"/>
          </a:p>
        </p:txBody>
      </p:sp>
      <p:sp>
        <p:nvSpPr>
          <p:cNvPr id="13" name="文字方塊 12">
            <a:extLst>
              <a:ext uri="{FF2B5EF4-FFF2-40B4-BE49-F238E27FC236}">
                <a16:creationId xmlns:a16="http://schemas.microsoft.com/office/drawing/2014/main" id="{B0B20AE3-EC09-7F4F-8CCE-718E20B2565C}"/>
              </a:ext>
            </a:extLst>
          </p:cNvPr>
          <p:cNvSpPr txBox="1"/>
          <p:nvPr/>
        </p:nvSpPr>
        <p:spPr>
          <a:xfrm>
            <a:off x="487680" y="1936358"/>
            <a:ext cx="11241024" cy="4401205"/>
          </a:xfrm>
          <a:prstGeom prst="rect">
            <a:avLst/>
          </a:prstGeom>
          <a:noFill/>
        </p:spPr>
        <p:txBody>
          <a:bodyPr wrap="square" rtlCol="0">
            <a:spAutoFit/>
          </a:bodyPr>
          <a:lstStyle/>
          <a:p>
            <a:r>
              <a:rPr lang="en-US" altLang="zh-TW" sz="1400" dirty="0"/>
              <a:t>[1] Jimmy Ba and Rich Caruana. Do deep nets really need to be deep? In </a:t>
            </a:r>
            <a:r>
              <a:rPr lang="en-US" altLang="zh-TW" sz="1400" dirty="0" err="1"/>
              <a:t>NeurIPS</a:t>
            </a:r>
            <a:r>
              <a:rPr lang="en-US" altLang="zh-TW" sz="1400" dirty="0"/>
              <a:t>, pages 2654–2662, 2013. </a:t>
            </a:r>
          </a:p>
          <a:p>
            <a:r>
              <a:rPr lang="en-US" altLang="zh-TW" sz="1400" dirty="0"/>
              <a:t>[3] </a:t>
            </a:r>
            <a:r>
              <a:rPr lang="en-US" altLang="zh-TW" sz="1400" dirty="0" err="1"/>
              <a:t>PratikChaudhari,AnnaChoromanska,StefanoSoatto,Yann</a:t>
            </a:r>
            <a:r>
              <a:rPr lang="en-US" altLang="zh-TW" sz="1400" dirty="0"/>
              <a:t> </a:t>
            </a:r>
            <a:r>
              <a:rPr lang="en-US" altLang="zh-TW" sz="1400" dirty="0" err="1"/>
              <a:t>LeCun</a:t>
            </a:r>
            <a:r>
              <a:rPr lang="en-US" altLang="zh-TW" sz="1400" dirty="0"/>
              <a:t>, Carlo </a:t>
            </a:r>
            <a:r>
              <a:rPr lang="en-US" altLang="zh-TW" sz="1400" dirty="0" err="1"/>
              <a:t>Baldassi</a:t>
            </a:r>
            <a:r>
              <a:rPr lang="en-US" altLang="zh-TW" sz="1400" dirty="0"/>
              <a:t>, Christian Borgs, Jennifer </a:t>
            </a:r>
            <a:r>
              <a:rPr lang="en-US" altLang="zh-TW" sz="1400" dirty="0" err="1"/>
              <a:t>Chayes</a:t>
            </a:r>
            <a:r>
              <a:rPr lang="en-US" altLang="zh-TW" sz="1400" dirty="0"/>
              <a:t>, </a:t>
            </a:r>
            <a:r>
              <a:rPr lang="en-US" altLang="zh-TW" sz="1400" dirty="0" err="1"/>
              <a:t>Levent</a:t>
            </a:r>
            <a:r>
              <a:rPr lang="en-US" altLang="zh-TW" sz="1400" dirty="0"/>
              <a:t> Sagun, and Riccardo </a:t>
            </a:r>
            <a:r>
              <a:rPr lang="en-US" altLang="zh-TW" sz="1400" dirty="0" err="1"/>
              <a:t>Zecchina</a:t>
            </a:r>
            <a:r>
              <a:rPr lang="en-US" altLang="zh-TW" sz="1400" dirty="0"/>
              <a:t>. Entropy-</a:t>
            </a:r>
            <a:r>
              <a:rPr lang="en-US" altLang="zh-TW" sz="1400" dirty="0" err="1"/>
              <a:t>sgd</a:t>
            </a:r>
            <a:r>
              <a:rPr lang="en-US" altLang="zh-TW" sz="1400" dirty="0"/>
              <a:t>: Biasing gradient descent into wide valleys. Journal of Statistical Me- </a:t>
            </a:r>
            <a:r>
              <a:rPr lang="en-US" altLang="zh-TW" sz="1400" dirty="0" err="1"/>
              <a:t>chanics</a:t>
            </a:r>
            <a:r>
              <a:rPr lang="en-US" altLang="zh-TW" sz="1400" dirty="0"/>
              <a:t>: Theory and Experiment, 2019(12):124018, 2019. </a:t>
            </a:r>
          </a:p>
          <a:p>
            <a:r>
              <a:rPr lang="en-US" altLang="zh-TW" sz="1400" dirty="0"/>
              <a:t>[4] </a:t>
            </a:r>
            <a:r>
              <a:rPr lang="en-US" altLang="zh-TW" sz="1400" dirty="0" err="1"/>
              <a:t>Sizhe</a:t>
            </a:r>
            <a:r>
              <a:rPr lang="en-US" altLang="zh-TW" sz="1400" dirty="0"/>
              <a:t> Chen, </a:t>
            </a:r>
            <a:r>
              <a:rPr lang="en-US" altLang="zh-TW" sz="1400" dirty="0" err="1"/>
              <a:t>Zhengbao</a:t>
            </a:r>
            <a:r>
              <a:rPr lang="en-US" altLang="zh-TW" sz="1400" dirty="0"/>
              <a:t> He, </a:t>
            </a:r>
            <a:r>
              <a:rPr lang="en-US" altLang="zh-TW" sz="1400" dirty="0" err="1"/>
              <a:t>Chengjin</a:t>
            </a:r>
            <a:r>
              <a:rPr lang="en-US" altLang="zh-TW" sz="1400" dirty="0"/>
              <a:t> Sun, </a:t>
            </a:r>
            <a:r>
              <a:rPr lang="en-US" altLang="zh-TW" sz="1400" dirty="0" err="1"/>
              <a:t>Jie</a:t>
            </a:r>
            <a:r>
              <a:rPr lang="en-US" altLang="zh-TW" sz="1400" dirty="0"/>
              <a:t> Yang, and Xi- </a:t>
            </a:r>
            <a:r>
              <a:rPr lang="en-US" altLang="zh-TW" sz="1400" dirty="0" err="1"/>
              <a:t>aolin</a:t>
            </a:r>
            <a:r>
              <a:rPr lang="en-US" altLang="zh-TW" sz="1400" dirty="0"/>
              <a:t> Huang. Universal adversarial attack on attention and the resulting dataset </a:t>
            </a:r>
            <a:r>
              <a:rPr lang="en-US" altLang="zh-TW" sz="1400" dirty="0" err="1"/>
              <a:t>damagenet</a:t>
            </a:r>
            <a:r>
              <a:rPr lang="en-US" altLang="zh-TW" sz="1400" dirty="0"/>
              <a:t>. IEEE Transactions on Pat- tern Analysis and Machine Intelligence, 2020. </a:t>
            </a:r>
          </a:p>
          <a:p>
            <a:r>
              <a:rPr lang="en-US" altLang="zh-TW" sz="1400" dirty="0"/>
              <a:t>[5] </a:t>
            </a:r>
            <a:r>
              <a:rPr lang="en-US" altLang="zh-TW" sz="1400" dirty="0" err="1"/>
              <a:t>BucilaCristian,CaruanaRich,andNiculescu-MizilAlexan</a:t>
            </a:r>
            <a:r>
              <a:rPr lang="en-US" altLang="zh-TW" sz="1400" dirty="0"/>
              <a:t>- </a:t>
            </a:r>
            <a:r>
              <a:rPr lang="en-US" altLang="zh-TW" sz="1400" dirty="0" err="1"/>
              <a:t>dru</a:t>
            </a:r>
            <a:r>
              <a:rPr lang="en-US" altLang="zh-TW" sz="1400" dirty="0"/>
              <a:t>. Model compression. KDD, pages 535–541, 2006. </a:t>
            </a:r>
          </a:p>
          <a:p>
            <a:r>
              <a:rPr lang="en-US" altLang="zh-TW" sz="1400" dirty="0"/>
              <a:t>[6] </a:t>
            </a:r>
            <a:r>
              <a:rPr lang="en-US" altLang="zh-TW" sz="1400" dirty="0" err="1"/>
              <a:t>Chunfeng</a:t>
            </a:r>
            <a:r>
              <a:rPr lang="en-US" altLang="zh-TW" sz="1400" dirty="0"/>
              <a:t> Cui, </a:t>
            </a:r>
            <a:r>
              <a:rPr lang="en-US" altLang="zh-TW" sz="1400" dirty="0" err="1"/>
              <a:t>Kaiqi</a:t>
            </a:r>
            <a:r>
              <a:rPr lang="en-US" altLang="zh-TW" sz="1400" dirty="0"/>
              <a:t> Zhang, Talgat </a:t>
            </a:r>
            <a:r>
              <a:rPr lang="en-US" altLang="zh-TW" sz="1400" dirty="0" err="1"/>
              <a:t>Daulbaev</a:t>
            </a:r>
            <a:r>
              <a:rPr lang="en-US" altLang="zh-TW" sz="1400" dirty="0"/>
              <a:t>, Julia </a:t>
            </a:r>
            <a:r>
              <a:rPr lang="en-US" altLang="zh-TW" sz="1400" dirty="0" err="1"/>
              <a:t>Gusak</a:t>
            </a:r>
            <a:r>
              <a:rPr lang="en-US" altLang="zh-TW" sz="1400" dirty="0"/>
              <a:t>, Ivan </a:t>
            </a:r>
            <a:r>
              <a:rPr lang="en-US" altLang="zh-TW" sz="1400" dirty="0" err="1"/>
              <a:t>Oseledets</a:t>
            </a:r>
            <a:r>
              <a:rPr lang="en-US" altLang="zh-TW" sz="1400" dirty="0"/>
              <a:t>, and Zheng Zhang. Active subspace of neural networks: Structural analysis and universal attacks. </a:t>
            </a:r>
            <a:r>
              <a:rPr lang="en-US" altLang="zh-TW" sz="1400" dirty="0" err="1"/>
              <a:t>arXiv</a:t>
            </a:r>
            <a:r>
              <a:rPr lang="en-US" altLang="zh-TW" sz="1400" dirty="0"/>
              <a:t> preprint arXiv:1910.13025, 2019. </a:t>
            </a:r>
          </a:p>
          <a:p>
            <a:r>
              <a:rPr lang="en-US" altLang="zh-TW" sz="1400" dirty="0"/>
              <a:t>[7] Charles Darwin. On the Origin of Species by Means of Nat- </a:t>
            </a:r>
            <a:r>
              <a:rPr lang="en-US" altLang="zh-TW" sz="1400" dirty="0" err="1"/>
              <a:t>ural</a:t>
            </a:r>
            <a:r>
              <a:rPr lang="en-US" altLang="zh-TW" sz="1400" dirty="0"/>
              <a:t> Selection. Murray, 1859. </a:t>
            </a:r>
          </a:p>
          <a:p>
            <a:r>
              <a:rPr lang="en-US" altLang="zh-TW" sz="1400" dirty="0"/>
              <a:t>[9] Tommaso </a:t>
            </a:r>
            <a:r>
              <a:rPr lang="en-US" altLang="zh-TW" sz="1400" dirty="0" err="1"/>
              <a:t>Furlanello</a:t>
            </a:r>
            <a:r>
              <a:rPr lang="en-US" altLang="zh-TW" sz="1400" dirty="0"/>
              <a:t>, Zachary C Lipton, Michael </a:t>
            </a:r>
            <a:r>
              <a:rPr lang="en-US" altLang="zh-TW" sz="1400" dirty="0" err="1"/>
              <a:t>Tschan</a:t>
            </a:r>
            <a:r>
              <a:rPr lang="en-US" altLang="zh-TW" sz="1400" dirty="0"/>
              <a:t>- </a:t>
            </a:r>
            <a:r>
              <a:rPr lang="en-US" altLang="zh-TW" sz="1400" dirty="0" err="1"/>
              <a:t>nen</a:t>
            </a:r>
            <a:r>
              <a:rPr lang="en-US" altLang="zh-TW" sz="1400" dirty="0"/>
              <a:t>, Laurent </a:t>
            </a:r>
            <a:r>
              <a:rPr lang="en-US" altLang="zh-TW" sz="1400" dirty="0" err="1"/>
              <a:t>Itti</a:t>
            </a:r>
            <a:r>
              <a:rPr lang="en-US" altLang="zh-TW" sz="1400" dirty="0"/>
              <a:t>, and Anima </a:t>
            </a:r>
            <a:r>
              <a:rPr lang="en-US" altLang="zh-TW" sz="1400" dirty="0" err="1"/>
              <a:t>Anandkumar</a:t>
            </a:r>
            <a:r>
              <a:rPr lang="en-US" altLang="zh-TW" sz="1400" dirty="0"/>
              <a:t>. Born again neural networks. </a:t>
            </a:r>
            <a:r>
              <a:rPr lang="en-US" altLang="zh-TW" sz="1400" dirty="0" err="1"/>
              <a:t>arXiv</a:t>
            </a:r>
            <a:r>
              <a:rPr lang="en-US" altLang="zh-TW" sz="1400" dirty="0"/>
              <a:t> preprint arXiv:1805.04770, 2018. </a:t>
            </a:r>
          </a:p>
          <a:p>
            <a:r>
              <a:rPr lang="en-US" altLang="zh-TW" sz="1400" dirty="0"/>
              <a:t>[10] E. Hinton Geoffrey, </a:t>
            </a:r>
            <a:r>
              <a:rPr lang="en-US" altLang="zh-TW" sz="1400" dirty="0" err="1"/>
              <a:t>Vinyals</a:t>
            </a:r>
            <a:r>
              <a:rPr lang="en-US" altLang="zh-TW" sz="1400" dirty="0"/>
              <a:t> Oriol, and Dean Jeffrey. Distilling the knowledge in a neural network. </a:t>
            </a:r>
            <a:r>
              <a:rPr lang="en-US" altLang="zh-TW" sz="1400" dirty="0" err="1"/>
              <a:t>ArXiv</a:t>
            </a:r>
            <a:r>
              <a:rPr lang="en-US" altLang="zh-TW" sz="1400" dirty="0"/>
              <a:t>, abs/1503.02531, 2015. </a:t>
            </a:r>
          </a:p>
          <a:p>
            <a:r>
              <a:rPr lang="en-US" altLang="zh-TW" sz="1400" dirty="0"/>
              <a:t>[11] </a:t>
            </a:r>
            <a:r>
              <a:rPr lang="en-US" altLang="zh-TW" sz="1400" dirty="0" err="1"/>
              <a:t>Kaiming</a:t>
            </a:r>
            <a:r>
              <a:rPr lang="en-US" altLang="zh-TW" sz="1400" dirty="0"/>
              <a:t> He, </a:t>
            </a:r>
            <a:r>
              <a:rPr lang="en-US" altLang="zh-TW" sz="1400" dirty="0" err="1"/>
              <a:t>Xiangyu</a:t>
            </a:r>
            <a:r>
              <a:rPr lang="en-US" altLang="zh-TW" sz="1400" dirty="0"/>
              <a:t> Zhang, </a:t>
            </a:r>
            <a:r>
              <a:rPr lang="en-US" altLang="zh-TW" sz="1400" dirty="0" err="1"/>
              <a:t>Shaoqing</a:t>
            </a:r>
            <a:r>
              <a:rPr lang="en-US" altLang="zh-TW" sz="1400" dirty="0"/>
              <a:t> Ren, and Jian Sun. Deep residual learning for image recognition. In CVPR, pages 770–778, 2016. </a:t>
            </a:r>
          </a:p>
          <a:p>
            <a:r>
              <a:rPr lang="en-US" altLang="zh-TW" sz="1400" dirty="0"/>
              <a:t>[12] </a:t>
            </a:r>
            <a:r>
              <a:rPr lang="en-US" altLang="zh-TW" sz="1400" dirty="0" err="1"/>
              <a:t>Byeongho</a:t>
            </a:r>
            <a:r>
              <a:rPr lang="en-US" altLang="zh-TW" sz="1400" dirty="0"/>
              <a:t> </a:t>
            </a:r>
            <a:r>
              <a:rPr lang="en-US" altLang="zh-TW" sz="1400" dirty="0" err="1"/>
              <a:t>Heo</a:t>
            </a:r>
            <a:r>
              <a:rPr lang="en-US" altLang="zh-TW" sz="1400" dirty="0"/>
              <a:t>, </a:t>
            </a:r>
            <a:r>
              <a:rPr lang="en-US" altLang="zh-TW" sz="1400" dirty="0" err="1"/>
              <a:t>Jeesoo</a:t>
            </a:r>
            <a:r>
              <a:rPr lang="en-US" altLang="zh-TW" sz="1400" dirty="0"/>
              <a:t> Kim, </a:t>
            </a:r>
            <a:r>
              <a:rPr lang="en-US" altLang="zh-TW" sz="1400" dirty="0" err="1"/>
              <a:t>Sangdoo</a:t>
            </a:r>
            <a:r>
              <a:rPr lang="en-US" altLang="zh-TW" sz="1400" dirty="0"/>
              <a:t> Yun, </a:t>
            </a:r>
            <a:r>
              <a:rPr lang="en-US" altLang="zh-TW" sz="1400" dirty="0" err="1"/>
              <a:t>Hyojin</a:t>
            </a:r>
            <a:r>
              <a:rPr lang="en-US" altLang="zh-TW" sz="1400" dirty="0"/>
              <a:t> Park, No- </a:t>
            </a:r>
            <a:r>
              <a:rPr lang="en-US" altLang="zh-TW" sz="1400" dirty="0" err="1"/>
              <a:t>jun</a:t>
            </a:r>
            <a:r>
              <a:rPr lang="en-US" altLang="zh-TW" sz="1400" dirty="0"/>
              <a:t> Kwak, and </a:t>
            </a:r>
            <a:r>
              <a:rPr lang="en-US" altLang="zh-TW" sz="1400" dirty="0" err="1"/>
              <a:t>Jin</a:t>
            </a:r>
            <a:r>
              <a:rPr lang="en-US" altLang="zh-TW" sz="1400" dirty="0"/>
              <a:t> Young Choi. A comprehensive overhaul of feature distillation. </a:t>
            </a:r>
          </a:p>
          <a:p>
            <a:r>
              <a:rPr lang="en-US" altLang="zh-TW" sz="1400" dirty="0"/>
              <a:t>[13] </a:t>
            </a:r>
            <a:r>
              <a:rPr lang="en-US" altLang="zh-TW" sz="1400" dirty="0" err="1"/>
              <a:t>Byeongho</a:t>
            </a:r>
            <a:r>
              <a:rPr lang="en-US" altLang="zh-TW" sz="1400" dirty="0"/>
              <a:t> </a:t>
            </a:r>
            <a:r>
              <a:rPr lang="en-US" altLang="zh-TW" sz="1400" dirty="0" err="1"/>
              <a:t>Heo</a:t>
            </a:r>
            <a:r>
              <a:rPr lang="en-US" altLang="zh-TW" sz="1400" dirty="0"/>
              <a:t>, </a:t>
            </a:r>
            <a:r>
              <a:rPr lang="en-US" altLang="zh-TW" sz="1400" dirty="0" err="1"/>
              <a:t>Minsik</a:t>
            </a:r>
            <a:r>
              <a:rPr lang="en-US" altLang="zh-TW" sz="1400" dirty="0"/>
              <a:t> Lee, </a:t>
            </a:r>
            <a:r>
              <a:rPr lang="en-US" altLang="zh-TW" sz="1400" dirty="0" err="1"/>
              <a:t>Sangdoo</a:t>
            </a:r>
            <a:r>
              <a:rPr lang="en-US" altLang="zh-TW" sz="1400" dirty="0"/>
              <a:t> Yun, and </a:t>
            </a:r>
            <a:r>
              <a:rPr lang="en-US" altLang="zh-TW" sz="1400" dirty="0" err="1"/>
              <a:t>Jin</a:t>
            </a:r>
            <a:r>
              <a:rPr lang="en-US" altLang="zh-TW" sz="1400" dirty="0"/>
              <a:t> Young Choi. Knowledge transfer via distillation of activation boundaries formed by hidden neurons. AAAI, pages 3779– 3787, 2019. </a:t>
            </a:r>
          </a:p>
          <a:p>
            <a:r>
              <a:rPr lang="en-US" altLang="zh-TW" sz="1400" dirty="0"/>
              <a:t>[14] Nitish Shirish </a:t>
            </a:r>
            <a:r>
              <a:rPr lang="en-US" altLang="zh-TW" sz="1400" dirty="0" err="1"/>
              <a:t>Keskar</a:t>
            </a:r>
            <a:r>
              <a:rPr lang="en-US" altLang="zh-TW" sz="1400" dirty="0"/>
              <a:t>, </a:t>
            </a:r>
            <a:r>
              <a:rPr lang="en-US" altLang="zh-TW" sz="1400" dirty="0" err="1"/>
              <a:t>Dheevatsa</a:t>
            </a:r>
            <a:r>
              <a:rPr lang="en-US" altLang="zh-TW" sz="1400" dirty="0"/>
              <a:t> </a:t>
            </a:r>
            <a:r>
              <a:rPr lang="en-US" altLang="zh-TW" sz="1400" dirty="0" err="1"/>
              <a:t>Mudigere</a:t>
            </a:r>
            <a:r>
              <a:rPr lang="en-US" altLang="zh-TW" sz="1400" dirty="0"/>
              <a:t>, Jorge </a:t>
            </a:r>
            <a:r>
              <a:rPr lang="en-US" altLang="zh-TW" sz="1400" dirty="0" err="1"/>
              <a:t>Nocedal</a:t>
            </a:r>
            <a:r>
              <a:rPr lang="en-US" altLang="zh-TW" sz="1400" dirty="0"/>
              <a:t>, Mikhail </a:t>
            </a:r>
            <a:r>
              <a:rPr lang="en-US" altLang="zh-TW" sz="1400" dirty="0" err="1"/>
              <a:t>Smelyanskiy</a:t>
            </a:r>
            <a:r>
              <a:rPr lang="en-US" altLang="zh-TW" sz="1400" dirty="0"/>
              <a:t>, and Ping </a:t>
            </a:r>
            <a:r>
              <a:rPr lang="en-US" altLang="zh-TW" sz="1400" dirty="0" err="1"/>
              <a:t>Tak</a:t>
            </a:r>
            <a:r>
              <a:rPr lang="en-US" altLang="zh-TW" sz="1400" dirty="0"/>
              <a:t> Peter Tang. On large- batch training for deep learning: Generalization gap and sharp minima. ICLR, 2017. </a:t>
            </a:r>
          </a:p>
          <a:p>
            <a:r>
              <a:rPr lang="en-US" altLang="zh-TW" sz="1400" dirty="0"/>
              <a:t>[15] </a:t>
            </a:r>
            <a:r>
              <a:rPr lang="en-US" altLang="zh-TW" sz="1400" dirty="0" err="1"/>
              <a:t>Jangho</a:t>
            </a:r>
            <a:r>
              <a:rPr lang="en-US" altLang="zh-TW" sz="1400" dirty="0"/>
              <a:t> Kim, </a:t>
            </a:r>
            <a:r>
              <a:rPr lang="en-US" altLang="zh-TW" sz="1400" dirty="0" err="1"/>
              <a:t>Minsung</a:t>
            </a:r>
            <a:r>
              <a:rPr lang="en-US" altLang="zh-TW" sz="1400" dirty="0"/>
              <a:t> Hyun, </a:t>
            </a:r>
            <a:r>
              <a:rPr lang="en-US" altLang="zh-TW" sz="1400" dirty="0" err="1"/>
              <a:t>Inseop</a:t>
            </a:r>
            <a:r>
              <a:rPr lang="en-US" altLang="zh-TW" sz="1400" dirty="0"/>
              <a:t> Chung, and </a:t>
            </a:r>
            <a:r>
              <a:rPr lang="en-US" altLang="zh-TW" sz="1400" dirty="0" err="1"/>
              <a:t>Nojun</a:t>
            </a:r>
            <a:r>
              <a:rPr lang="en-US" altLang="zh-TW" sz="1400" dirty="0"/>
              <a:t> Kwak. Feature fusion for online mutual knowledge distil- </a:t>
            </a:r>
            <a:r>
              <a:rPr lang="en-US" altLang="zh-TW" sz="1400" dirty="0" err="1"/>
              <a:t>lation</a:t>
            </a:r>
            <a:r>
              <a:rPr lang="en-US" altLang="zh-TW" sz="1400" dirty="0"/>
              <a:t>. </a:t>
            </a:r>
            <a:r>
              <a:rPr lang="en-US" altLang="zh-TW" sz="1400" dirty="0" err="1"/>
              <a:t>ArXiv</a:t>
            </a:r>
            <a:r>
              <a:rPr lang="en-US" altLang="zh-TW" sz="1400" dirty="0"/>
              <a:t>, abs/1904.09058, 2019. </a:t>
            </a:r>
          </a:p>
          <a:p>
            <a:r>
              <a:rPr lang="en-US" altLang="zh-TW" sz="1400" dirty="0"/>
              <a:t>[16] </a:t>
            </a:r>
            <a:r>
              <a:rPr lang="en-US" altLang="zh-TW" sz="1400" dirty="0" err="1"/>
              <a:t>Jangho</a:t>
            </a:r>
            <a:r>
              <a:rPr lang="en-US" altLang="zh-TW" sz="1400" dirty="0"/>
              <a:t> Kim, </a:t>
            </a:r>
            <a:r>
              <a:rPr lang="en-US" altLang="zh-TW" sz="1400" dirty="0" err="1"/>
              <a:t>Seonguk</a:t>
            </a:r>
            <a:r>
              <a:rPr lang="en-US" altLang="zh-TW" sz="1400" dirty="0"/>
              <a:t> Park, and </a:t>
            </a:r>
            <a:r>
              <a:rPr lang="en-US" altLang="zh-TW" sz="1400" dirty="0" err="1"/>
              <a:t>Nojun</a:t>
            </a:r>
            <a:r>
              <a:rPr lang="en-US" altLang="zh-TW" sz="1400" dirty="0"/>
              <a:t> Kwak. Paraphrasing complex network: Network compression via factor transfer. </a:t>
            </a:r>
            <a:r>
              <a:rPr lang="en-US" altLang="zh-TW" sz="1400" dirty="0" err="1"/>
              <a:t>ArXiv</a:t>
            </a:r>
            <a:r>
              <a:rPr lang="en-US" altLang="zh-TW" sz="1400" dirty="0"/>
              <a:t>, abs/1802.04977, 2018. </a:t>
            </a:r>
          </a:p>
        </p:txBody>
      </p:sp>
    </p:spTree>
    <p:extLst>
      <p:ext uri="{BB962C8B-B14F-4D97-AF65-F5344CB8AC3E}">
        <p14:creationId xmlns:p14="http://schemas.microsoft.com/office/powerpoint/2010/main" val="1931596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Image Classification</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Distill from small teacher to large student</a:t>
            </a:r>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25</a:t>
            </a:fld>
            <a:endParaRPr lang="zh-TW" altLang="en-US"/>
          </a:p>
        </p:txBody>
      </p:sp>
      <p:pic>
        <p:nvPicPr>
          <p:cNvPr id="6" name="圖片 5" descr="一張含有 文字, 收據, 螢幕擷取畫面 的圖片&#10;&#10;自動產生的描述">
            <a:extLst>
              <a:ext uri="{FF2B5EF4-FFF2-40B4-BE49-F238E27FC236}">
                <a16:creationId xmlns:a16="http://schemas.microsoft.com/office/drawing/2014/main" id="{B8C4A20D-A1EE-DB40-B3E6-8C3A6B8FC5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4617" y="1679295"/>
            <a:ext cx="8482766" cy="5178705"/>
          </a:xfrm>
          <a:prstGeom prst="rect">
            <a:avLst/>
          </a:prstGeom>
        </p:spPr>
      </p:pic>
    </p:spTree>
    <p:extLst>
      <p:ext uri="{BB962C8B-B14F-4D97-AF65-F5344CB8AC3E}">
        <p14:creationId xmlns:p14="http://schemas.microsoft.com/office/powerpoint/2010/main" val="18830205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Image Classification</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Distill from small teacher to large student</a:t>
            </a:r>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26</a:t>
            </a:fld>
            <a:endParaRPr lang="zh-TW" altLang="en-US"/>
          </a:p>
        </p:txBody>
      </p:sp>
      <p:sp>
        <p:nvSpPr>
          <p:cNvPr id="7" name="文字方塊 6">
            <a:extLst>
              <a:ext uri="{FF2B5EF4-FFF2-40B4-BE49-F238E27FC236}">
                <a16:creationId xmlns:a16="http://schemas.microsoft.com/office/drawing/2014/main" id="{FC48EBC6-768C-4745-9562-D1D555033C4E}"/>
              </a:ext>
            </a:extLst>
          </p:cNvPr>
          <p:cNvSpPr txBox="1"/>
          <p:nvPr/>
        </p:nvSpPr>
        <p:spPr>
          <a:xfrm>
            <a:off x="475488" y="1728787"/>
            <a:ext cx="11241024" cy="4401205"/>
          </a:xfrm>
          <a:prstGeom prst="rect">
            <a:avLst/>
          </a:prstGeom>
          <a:noFill/>
        </p:spPr>
        <p:txBody>
          <a:bodyPr wrap="square" rtlCol="0">
            <a:spAutoFit/>
          </a:bodyPr>
          <a:lstStyle/>
          <a:p>
            <a:r>
              <a:rPr lang="en-US" altLang="zh-TW" sz="1400" dirty="0"/>
              <a:t>[1] Jimmy Ba and Rich Caruana. Do deep nets really need to be deep? In </a:t>
            </a:r>
            <a:r>
              <a:rPr lang="en-US" altLang="zh-TW" sz="1400" dirty="0" err="1"/>
              <a:t>NeurIPS</a:t>
            </a:r>
            <a:r>
              <a:rPr lang="en-US" altLang="zh-TW" sz="1400" dirty="0"/>
              <a:t>, pages 2654–2662, 2013. </a:t>
            </a:r>
          </a:p>
          <a:p>
            <a:r>
              <a:rPr lang="en-US" altLang="zh-TW" sz="1400" dirty="0"/>
              <a:t>[3] </a:t>
            </a:r>
            <a:r>
              <a:rPr lang="en-US" altLang="zh-TW" sz="1400" dirty="0" err="1"/>
              <a:t>PratikChaudhari,AnnaChoromanska,StefanoSoatto,Yann</a:t>
            </a:r>
            <a:r>
              <a:rPr lang="en-US" altLang="zh-TW" sz="1400" dirty="0"/>
              <a:t> </a:t>
            </a:r>
            <a:r>
              <a:rPr lang="en-US" altLang="zh-TW" sz="1400" dirty="0" err="1"/>
              <a:t>LeCun</a:t>
            </a:r>
            <a:r>
              <a:rPr lang="en-US" altLang="zh-TW" sz="1400" dirty="0"/>
              <a:t>, Carlo </a:t>
            </a:r>
            <a:r>
              <a:rPr lang="en-US" altLang="zh-TW" sz="1400" dirty="0" err="1"/>
              <a:t>Baldassi</a:t>
            </a:r>
            <a:r>
              <a:rPr lang="en-US" altLang="zh-TW" sz="1400" dirty="0"/>
              <a:t>, Christian Borgs, Jennifer </a:t>
            </a:r>
            <a:r>
              <a:rPr lang="en-US" altLang="zh-TW" sz="1400" dirty="0" err="1"/>
              <a:t>Chayes</a:t>
            </a:r>
            <a:r>
              <a:rPr lang="en-US" altLang="zh-TW" sz="1400" dirty="0"/>
              <a:t>, </a:t>
            </a:r>
            <a:r>
              <a:rPr lang="en-US" altLang="zh-TW" sz="1400" dirty="0" err="1"/>
              <a:t>Levent</a:t>
            </a:r>
            <a:r>
              <a:rPr lang="en-US" altLang="zh-TW" sz="1400" dirty="0"/>
              <a:t> Sagun, and Riccardo </a:t>
            </a:r>
            <a:r>
              <a:rPr lang="en-US" altLang="zh-TW" sz="1400" dirty="0" err="1"/>
              <a:t>Zecchina</a:t>
            </a:r>
            <a:r>
              <a:rPr lang="en-US" altLang="zh-TW" sz="1400" dirty="0"/>
              <a:t>. Entropy-</a:t>
            </a:r>
            <a:r>
              <a:rPr lang="en-US" altLang="zh-TW" sz="1400" dirty="0" err="1"/>
              <a:t>sgd</a:t>
            </a:r>
            <a:r>
              <a:rPr lang="en-US" altLang="zh-TW" sz="1400" dirty="0"/>
              <a:t>: Biasing gradient descent into wide valleys. Journal of Statistical Me- </a:t>
            </a:r>
            <a:r>
              <a:rPr lang="en-US" altLang="zh-TW" sz="1400" dirty="0" err="1"/>
              <a:t>chanics</a:t>
            </a:r>
            <a:r>
              <a:rPr lang="en-US" altLang="zh-TW" sz="1400" dirty="0"/>
              <a:t>: Theory and Experiment, 2019(12):124018, 2019. </a:t>
            </a:r>
          </a:p>
          <a:p>
            <a:r>
              <a:rPr lang="en-US" altLang="zh-TW" sz="1400" dirty="0"/>
              <a:t>[4] </a:t>
            </a:r>
            <a:r>
              <a:rPr lang="en-US" altLang="zh-TW" sz="1400" dirty="0" err="1"/>
              <a:t>Sizhe</a:t>
            </a:r>
            <a:r>
              <a:rPr lang="en-US" altLang="zh-TW" sz="1400" dirty="0"/>
              <a:t> Chen, </a:t>
            </a:r>
            <a:r>
              <a:rPr lang="en-US" altLang="zh-TW" sz="1400" dirty="0" err="1"/>
              <a:t>Zhengbao</a:t>
            </a:r>
            <a:r>
              <a:rPr lang="en-US" altLang="zh-TW" sz="1400" dirty="0"/>
              <a:t> He, </a:t>
            </a:r>
            <a:r>
              <a:rPr lang="en-US" altLang="zh-TW" sz="1400" dirty="0" err="1"/>
              <a:t>Chengjin</a:t>
            </a:r>
            <a:r>
              <a:rPr lang="en-US" altLang="zh-TW" sz="1400" dirty="0"/>
              <a:t> Sun, </a:t>
            </a:r>
            <a:r>
              <a:rPr lang="en-US" altLang="zh-TW" sz="1400" dirty="0" err="1"/>
              <a:t>Jie</a:t>
            </a:r>
            <a:r>
              <a:rPr lang="en-US" altLang="zh-TW" sz="1400" dirty="0"/>
              <a:t> Yang, and Xi- </a:t>
            </a:r>
            <a:r>
              <a:rPr lang="en-US" altLang="zh-TW" sz="1400" dirty="0" err="1"/>
              <a:t>aolin</a:t>
            </a:r>
            <a:r>
              <a:rPr lang="en-US" altLang="zh-TW" sz="1400" dirty="0"/>
              <a:t> Huang. Universal adversarial attack on attention and the resulting dataset </a:t>
            </a:r>
            <a:r>
              <a:rPr lang="en-US" altLang="zh-TW" sz="1400" dirty="0" err="1"/>
              <a:t>damagenet</a:t>
            </a:r>
            <a:r>
              <a:rPr lang="en-US" altLang="zh-TW" sz="1400" dirty="0"/>
              <a:t>. IEEE Transactions on Pat- tern Analysis and Machine Intelligence, 2020. </a:t>
            </a:r>
          </a:p>
          <a:p>
            <a:r>
              <a:rPr lang="en-US" altLang="zh-TW" sz="1400" dirty="0"/>
              <a:t>[5] </a:t>
            </a:r>
            <a:r>
              <a:rPr lang="en-US" altLang="zh-TW" sz="1400" dirty="0" err="1"/>
              <a:t>BucilaCristian,CaruanaRich,andNiculescu-MizilAlexan</a:t>
            </a:r>
            <a:r>
              <a:rPr lang="en-US" altLang="zh-TW" sz="1400" dirty="0"/>
              <a:t>- </a:t>
            </a:r>
            <a:r>
              <a:rPr lang="en-US" altLang="zh-TW" sz="1400" dirty="0" err="1"/>
              <a:t>dru</a:t>
            </a:r>
            <a:r>
              <a:rPr lang="en-US" altLang="zh-TW" sz="1400" dirty="0"/>
              <a:t>. Model compression. KDD, pages 535–541, 2006. </a:t>
            </a:r>
          </a:p>
          <a:p>
            <a:r>
              <a:rPr lang="en-US" altLang="zh-TW" sz="1400" dirty="0"/>
              <a:t>[6] </a:t>
            </a:r>
            <a:r>
              <a:rPr lang="en-US" altLang="zh-TW" sz="1400" dirty="0" err="1"/>
              <a:t>Chunfeng</a:t>
            </a:r>
            <a:r>
              <a:rPr lang="en-US" altLang="zh-TW" sz="1400" dirty="0"/>
              <a:t> Cui, </a:t>
            </a:r>
            <a:r>
              <a:rPr lang="en-US" altLang="zh-TW" sz="1400" dirty="0" err="1"/>
              <a:t>Kaiqi</a:t>
            </a:r>
            <a:r>
              <a:rPr lang="en-US" altLang="zh-TW" sz="1400" dirty="0"/>
              <a:t> Zhang, Talgat </a:t>
            </a:r>
            <a:r>
              <a:rPr lang="en-US" altLang="zh-TW" sz="1400" dirty="0" err="1"/>
              <a:t>Daulbaev</a:t>
            </a:r>
            <a:r>
              <a:rPr lang="en-US" altLang="zh-TW" sz="1400" dirty="0"/>
              <a:t>, Julia </a:t>
            </a:r>
            <a:r>
              <a:rPr lang="en-US" altLang="zh-TW" sz="1400" dirty="0" err="1"/>
              <a:t>Gusak</a:t>
            </a:r>
            <a:r>
              <a:rPr lang="en-US" altLang="zh-TW" sz="1400" dirty="0"/>
              <a:t>, Ivan </a:t>
            </a:r>
            <a:r>
              <a:rPr lang="en-US" altLang="zh-TW" sz="1400" dirty="0" err="1"/>
              <a:t>Oseledets</a:t>
            </a:r>
            <a:r>
              <a:rPr lang="en-US" altLang="zh-TW" sz="1400" dirty="0"/>
              <a:t>, and Zheng Zhang. Active subspace of neural networks: Structural analysis and universal attacks. </a:t>
            </a:r>
            <a:r>
              <a:rPr lang="en-US" altLang="zh-TW" sz="1400" dirty="0" err="1"/>
              <a:t>arXiv</a:t>
            </a:r>
            <a:r>
              <a:rPr lang="en-US" altLang="zh-TW" sz="1400" dirty="0"/>
              <a:t> preprint arXiv:1910.13025, 2019. </a:t>
            </a:r>
          </a:p>
          <a:p>
            <a:r>
              <a:rPr lang="en-US" altLang="zh-TW" sz="1400" dirty="0"/>
              <a:t>[7] Charles Darwin. On the Origin of Species by Means of Nat- </a:t>
            </a:r>
            <a:r>
              <a:rPr lang="en-US" altLang="zh-TW" sz="1400" dirty="0" err="1"/>
              <a:t>ural</a:t>
            </a:r>
            <a:r>
              <a:rPr lang="en-US" altLang="zh-TW" sz="1400" dirty="0"/>
              <a:t> Selection. Murray, 1859. </a:t>
            </a:r>
          </a:p>
          <a:p>
            <a:r>
              <a:rPr lang="en-US" altLang="zh-TW" sz="1400" dirty="0"/>
              <a:t>[9] Tommaso </a:t>
            </a:r>
            <a:r>
              <a:rPr lang="en-US" altLang="zh-TW" sz="1400" dirty="0" err="1"/>
              <a:t>Furlanello</a:t>
            </a:r>
            <a:r>
              <a:rPr lang="en-US" altLang="zh-TW" sz="1400" dirty="0"/>
              <a:t>, Zachary C Lipton, Michael </a:t>
            </a:r>
            <a:r>
              <a:rPr lang="en-US" altLang="zh-TW" sz="1400" dirty="0" err="1"/>
              <a:t>Tschan</a:t>
            </a:r>
            <a:r>
              <a:rPr lang="en-US" altLang="zh-TW" sz="1400" dirty="0"/>
              <a:t>- </a:t>
            </a:r>
            <a:r>
              <a:rPr lang="en-US" altLang="zh-TW" sz="1400" dirty="0" err="1"/>
              <a:t>nen</a:t>
            </a:r>
            <a:r>
              <a:rPr lang="en-US" altLang="zh-TW" sz="1400" dirty="0"/>
              <a:t>, Laurent </a:t>
            </a:r>
            <a:r>
              <a:rPr lang="en-US" altLang="zh-TW" sz="1400" dirty="0" err="1"/>
              <a:t>Itti</a:t>
            </a:r>
            <a:r>
              <a:rPr lang="en-US" altLang="zh-TW" sz="1400" dirty="0"/>
              <a:t>, and Anima </a:t>
            </a:r>
            <a:r>
              <a:rPr lang="en-US" altLang="zh-TW" sz="1400" dirty="0" err="1"/>
              <a:t>Anandkumar</a:t>
            </a:r>
            <a:r>
              <a:rPr lang="en-US" altLang="zh-TW" sz="1400" dirty="0"/>
              <a:t>. Born again neural networks. </a:t>
            </a:r>
            <a:r>
              <a:rPr lang="en-US" altLang="zh-TW" sz="1400" dirty="0" err="1"/>
              <a:t>arXiv</a:t>
            </a:r>
            <a:r>
              <a:rPr lang="en-US" altLang="zh-TW" sz="1400" dirty="0"/>
              <a:t> preprint arXiv:1805.04770, 2018. </a:t>
            </a:r>
          </a:p>
          <a:p>
            <a:r>
              <a:rPr lang="en-US" altLang="zh-TW" sz="1400" dirty="0"/>
              <a:t>[10] E. Hinton Geoffrey, </a:t>
            </a:r>
            <a:r>
              <a:rPr lang="en-US" altLang="zh-TW" sz="1400" dirty="0" err="1"/>
              <a:t>Vinyals</a:t>
            </a:r>
            <a:r>
              <a:rPr lang="en-US" altLang="zh-TW" sz="1400" dirty="0"/>
              <a:t> Oriol, and Dean Jeffrey. Distilling the knowledge in a neural network. </a:t>
            </a:r>
            <a:r>
              <a:rPr lang="en-US" altLang="zh-TW" sz="1400" dirty="0" err="1"/>
              <a:t>ArXiv</a:t>
            </a:r>
            <a:r>
              <a:rPr lang="en-US" altLang="zh-TW" sz="1400" dirty="0"/>
              <a:t>, abs/1503.02531, 2015. </a:t>
            </a:r>
          </a:p>
          <a:p>
            <a:r>
              <a:rPr lang="en-US" altLang="zh-TW" sz="1400" dirty="0"/>
              <a:t>[11] </a:t>
            </a:r>
            <a:r>
              <a:rPr lang="en-US" altLang="zh-TW" sz="1400" dirty="0" err="1"/>
              <a:t>Kaiming</a:t>
            </a:r>
            <a:r>
              <a:rPr lang="en-US" altLang="zh-TW" sz="1400" dirty="0"/>
              <a:t> He, </a:t>
            </a:r>
            <a:r>
              <a:rPr lang="en-US" altLang="zh-TW" sz="1400" dirty="0" err="1"/>
              <a:t>Xiangyu</a:t>
            </a:r>
            <a:r>
              <a:rPr lang="en-US" altLang="zh-TW" sz="1400" dirty="0"/>
              <a:t> Zhang, </a:t>
            </a:r>
            <a:r>
              <a:rPr lang="en-US" altLang="zh-TW" sz="1400" dirty="0" err="1"/>
              <a:t>Shaoqing</a:t>
            </a:r>
            <a:r>
              <a:rPr lang="en-US" altLang="zh-TW" sz="1400" dirty="0"/>
              <a:t> Ren, and Jian Sun. Deep residual learning for image recognition. In CVPR, pages 770–778, 2016. </a:t>
            </a:r>
          </a:p>
          <a:p>
            <a:r>
              <a:rPr lang="en-US" altLang="zh-TW" sz="1400" dirty="0"/>
              <a:t>[12] </a:t>
            </a:r>
            <a:r>
              <a:rPr lang="en-US" altLang="zh-TW" sz="1400" dirty="0" err="1"/>
              <a:t>Byeongho</a:t>
            </a:r>
            <a:r>
              <a:rPr lang="en-US" altLang="zh-TW" sz="1400" dirty="0"/>
              <a:t> </a:t>
            </a:r>
            <a:r>
              <a:rPr lang="en-US" altLang="zh-TW" sz="1400" dirty="0" err="1"/>
              <a:t>Heo</a:t>
            </a:r>
            <a:r>
              <a:rPr lang="en-US" altLang="zh-TW" sz="1400" dirty="0"/>
              <a:t>, </a:t>
            </a:r>
            <a:r>
              <a:rPr lang="en-US" altLang="zh-TW" sz="1400" dirty="0" err="1"/>
              <a:t>Jeesoo</a:t>
            </a:r>
            <a:r>
              <a:rPr lang="en-US" altLang="zh-TW" sz="1400" dirty="0"/>
              <a:t> Kim, </a:t>
            </a:r>
            <a:r>
              <a:rPr lang="en-US" altLang="zh-TW" sz="1400" dirty="0" err="1"/>
              <a:t>Sangdoo</a:t>
            </a:r>
            <a:r>
              <a:rPr lang="en-US" altLang="zh-TW" sz="1400" dirty="0"/>
              <a:t> Yun, </a:t>
            </a:r>
            <a:r>
              <a:rPr lang="en-US" altLang="zh-TW" sz="1400" dirty="0" err="1"/>
              <a:t>Hyojin</a:t>
            </a:r>
            <a:r>
              <a:rPr lang="en-US" altLang="zh-TW" sz="1400" dirty="0"/>
              <a:t> Park, No- </a:t>
            </a:r>
            <a:r>
              <a:rPr lang="en-US" altLang="zh-TW" sz="1400" dirty="0" err="1"/>
              <a:t>jun</a:t>
            </a:r>
            <a:r>
              <a:rPr lang="en-US" altLang="zh-TW" sz="1400" dirty="0"/>
              <a:t> Kwak, and </a:t>
            </a:r>
            <a:r>
              <a:rPr lang="en-US" altLang="zh-TW" sz="1400" dirty="0" err="1"/>
              <a:t>Jin</a:t>
            </a:r>
            <a:r>
              <a:rPr lang="en-US" altLang="zh-TW" sz="1400" dirty="0"/>
              <a:t> Young Choi. A comprehensive overhaul of feature distillation. </a:t>
            </a:r>
          </a:p>
          <a:p>
            <a:r>
              <a:rPr lang="en-US" altLang="zh-TW" sz="1400" dirty="0"/>
              <a:t>[13] </a:t>
            </a:r>
            <a:r>
              <a:rPr lang="en-US" altLang="zh-TW" sz="1400" dirty="0" err="1"/>
              <a:t>Byeongho</a:t>
            </a:r>
            <a:r>
              <a:rPr lang="en-US" altLang="zh-TW" sz="1400" dirty="0"/>
              <a:t> </a:t>
            </a:r>
            <a:r>
              <a:rPr lang="en-US" altLang="zh-TW" sz="1400" dirty="0" err="1"/>
              <a:t>Heo</a:t>
            </a:r>
            <a:r>
              <a:rPr lang="en-US" altLang="zh-TW" sz="1400" dirty="0"/>
              <a:t>, </a:t>
            </a:r>
            <a:r>
              <a:rPr lang="en-US" altLang="zh-TW" sz="1400" dirty="0" err="1"/>
              <a:t>Minsik</a:t>
            </a:r>
            <a:r>
              <a:rPr lang="en-US" altLang="zh-TW" sz="1400" dirty="0"/>
              <a:t> Lee, </a:t>
            </a:r>
            <a:r>
              <a:rPr lang="en-US" altLang="zh-TW" sz="1400" dirty="0" err="1"/>
              <a:t>Sangdoo</a:t>
            </a:r>
            <a:r>
              <a:rPr lang="en-US" altLang="zh-TW" sz="1400" dirty="0"/>
              <a:t> Yun, and </a:t>
            </a:r>
            <a:r>
              <a:rPr lang="en-US" altLang="zh-TW" sz="1400" dirty="0" err="1"/>
              <a:t>Jin</a:t>
            </a:r>
            <a:r>
              <a:rPr lang="en-US" altLang="zh-TW" sz="1400" dirty="0"/>
              <a:t> Young Choi. Knowledge transfer via distillation of activation boundaries formed by hidden neurons. AAAI, pages 3779– 3787, 2019. </a:t>
            </a:r>
          </a:p>
          <a:p>
            <a:r>
              <a:rPr lang="en-US" altLang="zh-TW" sz="1400" dirty="0"/>
              <a:t>[14] Nitish Shirish </a:t>
            </a:r>
            <a:r>
              <a:rPr lang="en-US" altLang="zh-TW" sz="1400" dirty="0" err="1"/>
              <a:t>Keskar</a:t>
            </a:r>
            <a:r>
              <a:rPr lang="en-US" altLang="zh-TW" sz="1400" dirty="0"/>
              <a:t>, </a:t>
            </a:r>
            <a:r>
              <a:rPr lang="en-US" altLang="zh-TW" sz="1400" dirty="0" err="1"/>
              <a:t>Dheevatsa</a:t>
            </a:r>
            <a:r>
              <a:rPr lang="en-US" altLang="zh-TW" sz="1400" dirty="0"/>
              <a:t> </a:t>
            </a:r>
            <a:r>
              <a:rPr lang="en-US" altLang="zh-TW" sz="1400" dirty="0" err="1"/>
              <a:t>Mudigere</a:t>
            </a:r>
            <a:r>
              <a:rPr lang="en-US" altLang="zh-TW" sz="1400" dirty="0"/>
              <a:t>, Jorge </a:t>
            </a:r>
            <a:r>
              <a:rPr lang="en-US" altLang="zh-TW" sz="1400" dirty="0" err="1"/>
              <a:t>Nocedal</a:t>
            </a:r>
            <a:r>
              <a:rPr lang="en-US" altLang="zh-TW" sz="1400" dirty="0"/>
              <a:t>, Mikhail </a:t>
            </a:r>
            <a:r>
              <a:rPr lang="en-US" altLang="zh-TW" sz="1400" dirty="0" err="1"/>
              <a:t>Smelyanskiy</a:t>
            </a:r>
            <a:r>
              <a:rPr lang="en-US" altLang="zh-TW" sz="1400" dirty="0"/>
              <a:t>, and Ping </a:t>
            </a:r>
            <a:r>
              <a:rPr lang="en-US" altLang="zh-TW" sz="1400" dirty="0" err="1"/>
              <a:t>Tak</a:t>
            </a:r>
            <a:r>
              <a:rPr lang="en-US" altLang="zh-TW" sz="1400" dirty="0"/>
              <a:t> Peter Tang. On large- batch training for deep learning: Generalization gap and sharp minima. ICLR, 2017. </a:t>
            </a:r>
          </a:p>
          <a:p>
            <a:r>
              <a:rPr lang="en-US" altLang="zh-TW" sz="1400" dirty="0"/>
              <a:t>[15] </a:t>
            </a:r>
            <a:r>
              <a:rPr lang="en-US" altLang="zh-TW" sz="1400" dirty="0" err="1"/>
              <a:t>Jangho</a:t>
            </a:r>
            <a:r>
              <a:rPr lang="en-US" altLang="zh-TW" sz="1400" dirty="0"/>
              <a:t> Kim, </a:t>
            </a:r>
            <a:r>
              <a:rPr lang="en-US" altLang="zh-TW" sz="1400" dirty="0" err="1"/>
              <a:t>Minsung</a:t>
            </a:r>
            <a:r>
              <a:rPr lang="en-US" altLang="zh-TW" sz="1400" dirty="0"/>
              <a:t> Hyun, </a:t>
            </a:r>
            <a:r>
              <a:rPr lang="en-US" altLang="zh-TW" sz="1400" dirty="0" err="1"/>
              <a:t>Inseop</a:t>
            </a:r>
            <a:r>
              <a:rPr lang="en-US" altLang="zh-TW" sz="1400" dirty="0"/>
              <a:t> Chung, and </a:t>
            </a:r>
            <a:r>
              <a:rPr lang="en-US" altLang="zh-TW" sz="1400" dirty="0" err="1"/>
              <a:t>Nojun</a:t>
            </a:r>
            <a:r>
              <a:rPr lang="en-US" altLang="zh-TW" sz="1400" dirty="0"/>
              <a:t> Kwak. Feature fusion for online mutual knowledge distil- </a:t>
            </a:r>
            <a:r>
              <a:rPr lang="en-US" altLang="zh-TW" sz="1400" dirty="0" err="1"/>
              <a:t>lation</a:t>
            </a:r>
            <a:r>
              <a:rPr lang="en-US" altLang="zh-TW" sz="1400" dirty="0"/>
              <a:t>. </a:t>
            </a:r>
            <a:r>
              <a:rPr lang="en-US" altLang="zh-TW" sz="1400" dirty="0" err="1"/>
              <a:t>ArXiv</a:t>
            </a:r>
            <a:r>
              <a:rPr lang="en-US" altLang="zh-TW" sz="1400" dirty="0"/>
              <a:t>, abs/1904.09058, 2019. </a:t>
            </a:r>
          </a:p>
          <a:p>
            <a:r>
              <a:rPr lang="en-US" altLang="zh-TW" sz="1400" dirty="0"/>
              <a:t>[16] </a:t>
            </a:r>
            <a:r>
              <a:rPr lang="en-US" altLang="zh-TW" sz="1400" dirty="0" err="1"/>
              <a:t>Jangho</a:t>
            </a:r>
            <a:r>
              <a:rPr lang="en-US" altLang="zh-TW" sz="1400" dirty="0"/>
              <a:t> Kim, </a:t>
            </a:r>
            <a:r>
              <a:rPr lang="en-US" altLang="zh-TW" sz="1400" dirty="0" err="1"/>
              <a:t>Seonguk</a:t>
            </a:r>
            <a:r>
              <a:rPr lang="en-US" altLang="zh-TW" sz="1400" dirty="0"/>
              <a:t> Park, and </a:t>
            </a:r>
            <a:r>
              <a:rPr lang="en-US" altLang="zh-TW" sz="1400" dirty="0" err="1"/>
              <a:t>Nojun</a:t>
            </a:r>
            <a:r>
              <a:rPr lang="en-US" altLang="zh-TW" sz="1400" dirty="0"/>
              <a:t> Kwak. Paraphrasing complex network: Network compression via factor transfer. </a:t>
            </a:r>
            <a:r>
              <a:rPr lang="en-US" altLang="zh-TW" sz="1400" dirty="0" err="1"/>
              <a:t>ArXiv</a:t>
            </a:r>
            <a:r>
              <a:rPr lang="en-US" altLang="zh-TW" sz="1400" dirty="0"/>
              <a:t>, abs/1802.04977, 2018. </a:t>
            </a:r>
          </a:p>
        </p:txBody>
      </p:sp>
    </p:spTree>
    <p:extLst>
      <p:ext uri="{BB962C8B-B14F-4D97-AF65-F5344CB8AC3E}">
        <p14:creationId xmlns:p14="http://schemas.microsoft.com/office/powerpoint/2010/main" val="26820484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Image Classification</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ImageNet</a:t>
            </a:r>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27</a:t>
            </a:fld>
            <a:endParaRPr lang="zh-TW" altLang="en-US"/>
          </a:p>
        </p:txBody>
      </p:sp>
      <p:pic>
        <p:nvPicPr>
          <p:cNvPr id="7" name="圖片 6" descr="一張含有 桌 的圖片&#10;&#10;自動產生的描述">
            <a:extLst>
              <a:ext uri="{FF2B5EF4-FFF2-40B4-BE49-F238E27FC236}">
                <a16:creationId xmlns:a16="http://schemas.microsoft.com/office/drawing/2014/main" id="{64B3195A-86FA-9444-AC07-A85F3DB7F4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467" y="2657856"/>
            <a:ext cx="10605066" cy="1542288"/>
          </a:xfrm>
          <a:prstGeom prst="rect">
            <a:avLst/>
          </a:prstGeom>
        </p:spPr>
      </p:pic>
      <p:sp>
        <p:nvSpPr>
          <p:cNvPr id="9" name="文字方塊 8">
            <a:extLst>
              <a:ext uri="{FF2B5EF4-FFF2-40B4-BE49-F238E27FC236}">
                <a16:creationId xmlns:a16="http://schemas.microsoft.com/office/drawing/2014/main" id="{2DC9B5E4-BBA6-064D-BE5D-3360F8A642B5}"/>
              </a:ext>
            </a:extLst>
          </p:cNvPr>
          <p:cNvSpPr txBox="1"/>
          <p:nvPr/>
        </p:nvSpPr>
        <p:spPr>
          <a:xfrm>
            <a:off x="169982" y="5731746"/>
            <a:ext cx="11852031" cy="1107996"/>
          </a:xfrm>
          <a:prstGeom prst="rect">
            <a:avLst/>
          </a:prstGeom>
          <a:noFill/>
        </p:spPr>
        <p:txBody>
          <a:bodyPr wrap="square" rtlCol="0">
            <a:spAutoFit/>
          </a:bodyPr>
          <a:lstStyle/>
          <a:p>
            <a:r>
              <a:rPr lang="en-US" altLang="zh-TW" sz="1100" dirty="0"/>
              <a:t>[10] E. Hinton Geoffrey, </a:t>
            </a:r>
            <a:r>
              <a:rPr lang="en-US" altLang="zh-TW" sz="1100" dirty="0" err="1"/>
              <a:t>Vinyals</a:t>
            </a:r>
            <a:r>
              <a:rPr lang="en-US" altLang="zh-TW" sz="1100" dirty="0"/>
              <a:t> Oriol, and Dean Jeffrey. Distilling the knowledge in a neural network. </a:t>
            </a:r>
            <a:r>
              <a:rPr lang="en-US" altLang="zh-TW" sz="1100" dirty="0" err="1"/>
              <a:t>ArXiv</a:t>
            </a:r>
            <a:r>
              <a:rPr lang="en-US" altLang="zh-TW" sz="1100" dirty="0"/>
              <a:t>, abs/1503.02531, 2015. </a:t>
            </a:r>
          </a:p>
          <a:p>
            <a:r>
              <a:rPr lang="en-US" altLang="zh-TW" sz="1100" dirty="0"/>
              <a:t>[12] </a:t>
            </a:r>
            <a:r>
              <a:rPr lang="en-US" altLang="zh-TW" sz="1100" dirty="0" err="1"/>
              <a:t>Byeongho</a:t>
            </a:r>
            <a:r>
              <a:rPr lang="en-US" altLang="zh-TW" sz="1100" dirty="0"/>
              <a:t> </a:t>
            </a:r>
            <a:r>
              <a:rPr lang="en-US" altLang="zh-TW" sz="1100" dirty="0" err="1"/>
              <a:t>Heo</a:t>
            </a:r>
            <a:r>
              <a:rPr lang="en-US" altLang="zh-TW" sz="1100" dirty="0"/>
              <a:t>, </a:t>
            </a:r>
            <a:r>
              <a:rPr lang="en-US" altLang="zh-TW" sz="1100" dirty="0" err="1"/>
              <a:t>Jeesoo</a:t>
            </a:r>
            <a:r>
              <a:rPr lang="en-US" altLang="zh-TW" sz="1100" dirty="0"/>
              <a:t> Kim, </a:t>
            </a:r>
            <a:r>
              <a:rPr lang="en-US" altLang="zh-TW" sz="1100" dirty="0" err="1"/>
              <a:t>Sangdoo</a:t>
            </a:r>
            <a:r>
              <a:rPr lang="en-US" altLang="zh-TW" sz="1100" dirty="0"/>
              <a:t> Yun, </a:t>
            </a:r>
            <a:r>
              <a:rPr lang="en-US" altLang="zh-TW" sz="1100" dirty="0" err="1"/>
              <a:t>Hyojin</a:t>
            </a:r>
            <a:r>
              <a:rPr lang="en-US" altLang="zh-TW" sz="1100" dirty="0"/>
              <a:t> Park, No- </a:t>
            </a:r>
            <a:r>
              <a:rPr lang="en-US" altLang="zh-TW" sz="1100" dirty="0" err="1"/>
              <a:t>jun</a:t>
            </a:r>
            <a:r>
              <a:rPr lang="en-US" altLang="zh-TW" sz="1100" dirty="0"/>
              <a:t> Kwak, and </a:t>
            </a:r>
            <a:r>
              <a:rPr lang="en-US" altLang="zh-TW" sz="1100" dirty="0" err="1"/>
              <a:t>Jin</a:t>
            </a:r>
            <a:r>
              <a:rPr lang="en-US" altLang="zh-TW" sz="1100" dirty="0"/>
              <a:t> Young Choi. A comprehensive overhaul of feature distillation. </a:t>
            </a:r>
          </a:p>
          <a:p>
            <a:r>
              <a:rPr lang="en-US" altLang="zh-TW" sz="1100" dirty="0"/>
              <a:t>[16] </a:t>
            </a:r>
            <a:r>
              <a:rPr lang="en-US" altLang="zh-TW" sz="1100" dirty="0" err="1"/>
              <a:t>Jangho</a:t>
            </a:r>
            <a:r>
              <a:rPr lang="en-US" altLang="zh-TW" sz="1100" dirty="0"/>
              <a:t> Kim, </a:t>
            </a:r>
            <a:r>
              <a:rPr lang="en-US" altLang="zh-TW" sz="1100" dirty="0" err="1"/>
              <a:t>Seonguk</a:t>
            </a:r>
            <a:r>
              <a:rPr lang="en-US" altLang="zh-TW" sz="1100" dirty="0"/>
              <a:t> Park, and </a:t>
            </a:r>
            <a:r>
              <a:rPr lang="en-US" altLang="zh-TW" sz="1100" dirty="0" err="1"/>
              <a:t>Nojun</a:t>
            </a:r>
            <a:r>
              <a:rPr lang="en-US" altLang="zh-TW" sz="1100" dirty="0"/>
              <a:t> Kwak. Paraphrasing complex network: Network compression via factor transfer. </a:t>
            </a:r>
            <a:r>
              <a:rPr lang="en-US" altLang="zh-TW" sz="1100" dirty="0" err="1"/>
              <a:t>ArXiv</a:t>
            </a:r>
            <a:r>
              <a:rPr lang="en-US" altLang="zh-TW" sz="1100" dirty="0"/>
              <a:t>, abs/1802.04977, 2018. </a:t>
            </a:r>
          </a:p>
          <a:p>
            <a:r>
              <a:rPr lang="en-US" altLang="zh-TW" sz="1100" dirty="0"/>
              <a:t>[29] </a:t>
            </a:r>
            <a:r>
              <a:rPr lang="en-US" altLang="zh-TW" sz="1100" dirty="0" err="1"/>
              <a:t>Yonglong</a:t>
            </a:r>
            <a:r>
              <a:rPr lang="en-US" altLang="zh-TW" sz="1100" dirty="0"/>
              <a:t> Tian, </a:t>
            </a:r>
            <a:r>
              <a:rPr lang="en-US" altLang="zh-TW" sz="1100" dirty="0" err="1"/>
              <a:t>Dilip</a:t>
            </a:r>
            <a:r>
              <a:rPr lang="en-US" altLang="zh-TW" sz="1100" dirty="0"/>
              <a:t> Krishnan, and Phillip Isola. Contrastive representation distillation. </a:t>
            </a:r>
            <a:r>
              <a:rPr lang="en-US" altLang="zh-TW" sz="1100" dirty="0" err="1"/>
              <a:t>arXiv</a:t>
            </a:r>
            <a:r>
              <a:rPr lang="en-US" altLang="zh-TW" sz="1100" dirty="0"/>
              <a:t> preprint arXiv:1910.10699, 2019. </a:t>
            </a:r>
          </a:p>
          <a:p>
            <a:r>
              <a:rPr lang="en-US" altLang="zh-TW" sz="1100" dirty="0"/>
              <a:t>[32] Li Yuan, Francis EH Tay, Guilin Li, Tao Wang, and </a:t>
            </a:r>
            <a:r>
              <a:rPr lang="en-US" altLang="zh-TW" sz="1100" dirty="0" err="1"/>
              <a:t>Jiashi</a:t>
            </a:r>
            <a:r>
              <a:rPr lang="en-US" altLang="zh-TW" sz="1100" dirty="0"/>
              <a:t> Feng. Revisit knowledge distillation: a teacher-free frame- work. </a:t>
            </a:r>
            <a:r>
              <a:rPr lang="en-US" altLang="zh-TW" sz="1100" dirty="0" err="1"/>
              <a:t>arXiv</a:t>
            </a:r>
            <a:r>
              <a:rPr lang="en-US" altLang="zh-TW" sz="1100" dirty="0"/>
              <a:t> preprint arXiv:1909.11723, 2019. </a:t>
            </a:r>
          </a:p>
          <a:p>
            <a:r>
              <a:rPr lang="en-US" altLang="zh-TW" sz="1100" dirty="0"/>
              <a:t>[33] Sergey </a:t>
            </a:r>
            <a:r>
              <a:rPr lang="en-US" altLang="zh-TW" sz="1100" dirty="0" err="1"/>
              <a:t>Zagoruyko</a:t>
            </a:r>
            <a:r>
              <a:rPr lang="en-US" altLang="zh-TW" sz="1100" dirty="0"/>
              <a:t> and Nikos </a:t>
            </a:r>
            <a:r>
              <a:rPr lang="en-US" altLang="zh-TW" sz="1100" dirty="0" err="1"/>
              <a:t>Komodakis</a:t>
            </a:r>
            <a:r>
              <a:rPr lang="en-US" altLang="zh-TW" sz="1100" dirty="0"/>
              <a:t>. Paying more attention to attention: Improving the performance of con- </a:t>
            </a:r>
            <a:r>
              <a:rPr lang="en-US" altLang="zh-TW" sz="1100" dirty="0" err="1"/>
              <a:t>volutional</a:t>
            </a:r>
            <a:r>
              <a:rPr lang="en-US" altLang="zh-TW" sz="1100" dirty="0"/>
              <a:t> neural networks via attention transfer. </a:t>
            </a:r>
            <a:r>
              <a:rPr lang="en-US" altLang="zh-TW" sz="1100" dirty="0" err="1"/>
              <a:t>ArXiv</a:t>
            </a:r>
            <a:r>
              <a:rPr lang="en-US" altLang="zh-TW" sz="1100" dirty="0"/>
              <a:t>, abs/1612.03928, 2016. </a:t>
            </a:r>
          </a:p>
        </p:txBody>
      </p:sp>
    </p:spTree>
    <p:extLst>
      <p:ext uri="{BB962C8B-B14F-4D97-AF65-F5344CB8AC3E}">
        <p14:creationId xmlns:p14="http://schemas.microsoft.com/office/powerpoint/2010/main" val="34709121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Detection</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Teacher: ResNet-50, student: ResNet-18</a:t>
            </a:r>
          </a:p>
          <a:p>
            <a:r>
              <a:rPr lang="en" altLang="zh-TW" dirty="0"/>
              <a:t>Networks are pretrained with ImageNet and fine-tuned on PASCAL VOC 2007</a:t>
            </a:r>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28</a:t>
            </a:fld>
            <a:endParaRPr lang="zh-TW" altLang="en-US"/>
          </a:p>
        </p:txBody>
      </p:sp>
      <p:pic>
        <p:nvPicPr>
          <p:cNvPr id="6" name="圖片 5" descr="一張含有 桌 的圖片&#10;&#10;自動產生的描述">
            <a:extLst>
              <a:ext uri="{FF2B5EF4-FFF2-40B4-BE49-F238E27FC236}">
                <a16:creationId xmlns:a16="http://schemas.microsoft.com/office/drawing/2014/main" id="{B32FD634-17E2-9A49-AB13-4EE9694F16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6696" y="2898650"/>
            <a:ext cx="10517104" cy="1325563"/>
          </a:xfrm>
          <a:prstGeom prst="rect">
            <a:avLst/>
          </a:prstGeom>
        </p:spPr>
      </p:pic>
      <p:sp>
        <p:nvSpPr>
          <p:cNvPr id="7" name="文字方塊 6">
            <a:extLst>
              <a:ext uri="{FF2B5EF4-FFF2-40B4-BE49-F238E27FC236}">
                <a16:creationId xmlns:a16="http://schemas.microsoft.com/office/drawing/2014/main" id="{29511BCA-607A-1E43-B9A7-112A1249D811}"/>
              </a:ext>
            </a:extLst>
          </p:cNvPr>
          <p:cNvSpPr txBox="1"/>
          <p:nvPr/>
        </p:nvSpPr>
        <p:spPr>
          <a:xfrm>
            <a:off x="169982" y="5731746"/>
            <a:ext cx="11852031" cy="769441"/>
          </a:xfrm>
          <a:prstGeom prst="rect">
            <a:avLst/>
          </a:prstGeom>
          <a:noFill/>
        </p:spPr>
        <p:txBody>
          <a:bodyPr wrap="square" rtlCol="0">
            <a:spAutoFit/>
          </a:bodyPr>
          <a:lstStyle/>
          <a:p>
            <a:r>
              <a:rPr lang="en-US" altLang="zh-TW" sz="1100" dirty="0"/>
              <a:t>[12] </a:t>
            </a:r>
            <a:r>
              <a:rPr lang="en-US" altLang="zh-TW" sz="1100" dirty="0" err="1"/>
              <a:t>Byeongho</a:t>
            </a:r>
            <a:r>
              <a:rPr lang="en-US" altLang="zh-TW" sz="1100" dirty="0"/>
              <a:t> </a:t>
            </a:r>
            <a:r>
              <a:rPr lang="en-US" altLang="zh-TW" sz="1100" dirty="0" err="1"/>
              <a:t>Heo</a:t>
            </a:r>
            <a:r>
              <a:rPr lang="en-US" altLang="zh-TW" sz="1100" dirty="0"/>
              <a:t>, </a:t>
            </a:r>
            <a:r>
              <a:rPr lang="en-US" altLang="zh-TW" sz="1100" dirty="0" err="1"/>
              <a:t>Jeesoo</a:t>
            </a:r>
            <a:r>
              <a:rPr lang="en-US" altLang="zh-TW" sz="1100" dirty="0"/>
              <a:t> Kim, </a:t>
            </a:r>
            <a:r>
              <a:rPr lang="en-US" altLang="zh-TW" sz="1100" dirty="0" err="1"/>
              <a:t>Sangdoo</a:t>
            </a:r>
            <a:r>
              <a:rPr lang="en-US" altLang="zh-TW" sz="1100" dirty="0"/>
              <a:t> Yun, </a:t>
            </a:r>
            <a:r>
              <a:rPr lang="en-US" altLang="zh-TW" sz="1100" dirty="0" err="1"/>
              <a:t>Hyojin</a:t>
            </a:r>
            <a:r>
              <a:rPr lang="en-US" altLang="zh-TW" sz="1100" dirty="0"/>
              <a:t> Park, No- </a:t>
            </a:r>
            <a:r>
              <a:rPr lang="en-US" altLang="zh-TW" sz="1100" dirty="0" err="1"/>
              <a:t>jun</a:t>
            </a:r>
            <a:r>
              <a:rPr lang="en-US" altLang="zh-TW" sz="1100" dirty="0"/>
              <a:t> Kwak, and </a:t>
            </a:r>
            <a:r>
              <a:rPr lang="en-US" altLang="zh-TW" sz="1100" dirty="0" err="1"/>
              <a:t>Jin</a:t>
            </a:r>
            <a:r>
              <a:rPr lang="en-US" altLang="zh-TW" sz="1100" dirty="0"/>
              <a:t> Young Choi. A comprehensive overhaul of feature distillation. </a:t>
            </a:r>
          </a:p>
          <a:p>
            <a:r>
              <a:rPr lang="en-US" altLang="zh-TW" sz="1100" dirty="0"/>
              <a:t>[16] </a:t>
            </a:r>
            <a:r>
              <a:rPr lang="en-US" altLang="zh-TW" sz="1100" dirty="0" err="1"/>
              <a:t>Jangho</a:t>
            </a:r>
            <a:r>
              <a:rPr lang="en-US" altLang="zh-TW" sz="1100" dirty="0"/>
              <a:t> Kim, </a:t>
            </a:r>
            <a:r>
              <a:rPr lang="en-US" altLang="zh-TW" sz="1100" dirty="0" err="1"/>
              <a:t>Seonguk</a:t>
            </a:r>
            <a:r>
              <a:rPr lang="en-US" altLang="zh-TW" sz="1100" dirty="0"/>
              <a:t> Park, and </a:t>
            </a:r>
            <a:r>
              <a:rPr lang="en-US" altLang="zh-TW" sz="1100" dirty="0" err="1"/>
              <a:t>Nojun</a:t>
            </a:r>
            <a:r>
              <a:rPr lang="en-US" altLang="zh-TW" sz="1100" dirty="0"/>
              <a:t> Kwak. Paraphrasing complex network: Network compression via factor transfer. </a:t>
            </a:r>
            <a:r>
              <a:rPr lang="en-US" altLang="zh-TW" sz="1100" dirty="0" err="1"/>
              <a:t>ArXiv</a:t>
            </a:r>
            <a:r>
              <a:rPr lang="en-US" altLang="zh-TW" sz="1100" dirty="0"/>
              <a:t>, abs/1802.04977, 2018. </a:t>
            </a:r>
          </a:p>
          <a:p>
            <a:r>
              <a:rPr lang="en-US" altLang="zh-TW" sz="1100" dirty="0"/>
              <a:t>[29] </a:t>
            </a:r>
            <a:r>
              <a:rPr lang="en-US" altLang="zh-TW" sz="1100" dirty="0" err="1"/>
              <a:t>Yonglong</a:t>
            </a:r>
            <a:r>
              <a:rPr lang="en-US" altLang="zh-TW" sz="1100" dirty="0"/>
              <a:t> Tian, </a:t>
            </a:r>
            <a:r>
              <a:rPr lang="en-US" altLang="zh-TW" sz="1100" dirty="0" err="1"/>
              <a:t>Dilip</a:t>
            </a:r>
            <a:r>
              <a:rPr lang="en-US" altLang="zh-TW" sz="1100" dirty="0"/>
              <a:t> Krishnan, and Phillip Isola. Contrastive representation distillation. </a:t>
            </a:r>
            <a:r>
              <a:rPr lang="en-US" altLang="zh-TW" sz="1100" dirty="0" err="1"/>
              <a:t>arXiv</a:t>
            </a:r>
            <a:r>
              <a:rPr lang="en-US" altLang="zh-TW" sz="1100" dirty="0"/>
              <a:t> preprint arXiv:1910.10699, 2019. </a:t>
            </a:r>
          </a:p>
          <a:p>
            <a:r>
              <a:rPr lang="en-US" altLang="zh-TW" sz="1100" dirty="0"/>
              <a:t>[33] Sergey </a:t>
            </a:r>
            <a:r>
              <a:rPr lang="en-US" altLang="zh-TW" sz="1100" dirty="0" err="1"/>
              <a:t>Zagoruyko</a:t>
            </a:r>
            <a:r>
              <a:rPr lang="en-US" altLang="zh-TW" sz="1100" dirty="0"/>
              <a:t> and Nikos </a:t>
            </a:r>
            <a:r>
              <a:rPr lang="en-US" altLang="zh-TW" sz="1100" dirty="0" err="1"/>
              <a:t>Komodakis</a:t>
            </a:r>
            <a:r>
              <a:rPr lang="en-US" altLang="zh-TW" sz="1100" dirty="0"/>
              <a:t>. Paying more attention to attention: Improving the performance of con- </a:t>
            </a:r>
            <a:r>
              <a:rPr lang="en-US" altLang="zh-TW" sz="1100" dirty="0" err="1"/>
              <a:t>volutional</a:t>
            </a:r>
            <a:r>
              <a:rPr lang="en-US" altLang="zh-TW" sz="1100" dirty="0"/>
              <a:t> neural networks via attention transfer. </a:t>
            </a:r>
            <a:r>
              <a:rPr lang="en-US" altLang="zh-TW" sz="1100" dirty="0" err="1"/>
              <a:t>ArXiv</a:t>
            </a:r>
            <a:r>
              <a:rPr lang="en-US" altLang="zh-TW" sz="1100" dirty="0"/>
              <a:t>, abs/1612.03928, 2016. </a:t>
            </a:r>
          </a:p>
        </p:txBody>
      </p:sp>
    </p:spTree>
    <p:extLst>
      <p:ext uri="{BB962C8B-B14F-4D97-AF65-F5344CB8AC3E}">
        <p14:creationId xmlns:p14="http://schemas.microsoft.com/office/powerpoint/2010/main" val="12223741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Extension to DML</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CIFAR-100</a:t>
            </a:r>
          </a:p>
          <a:p>
            <a:pPr lvl="1"/>
            <a:r>
              <a:rPr lang="en" altLang="zh-TW" dirty="0"/>
              <a:t>Four different kinds of combinations</a:t>
            </a:r>
          </a:p>
          <a:p>
            <a:pPr marL="1371600" lvl="2" indent="-457200">
              <a:buFont typeface="+mj-lt"/>
              <a:buAutoNum type="arabicPeriod"/>
            </a:pPr>
            <a:r>
              <a:rPr lang="en" altLang="zh-TW" dirty="0"/>
              <a:t>Different depths</a:t>
            </a:r>
          </a:p>
          <a:p>
            <a:pPr marL="1371600" lvl="2" indent="-457200">
              <a:buFont typeface="+mj-lt"/>
              <a:buAutoNum type="arabicPeriod"/>
            </a:pPr>
            <a:r>
              <a:rPr lang="en" altLang="zh-TW" dirty="0"/>
              <a:t>Different widths</a:t>
            </a:r>
          </a:p>
          <a:p>
            <a:pPr marL="1371600" lvl="2" indent="-457200">
              <a:buFont typeface="+mj-lt"/>
              <a:buAutoNum type="arabicPeriod"/>
            </a:pPr>
            <a:r>
              <a:rPr lang="en" altLang="zh-TW" dirty="0"/>
              <a:t>Different building blocks</a:t>
            </a:r>
          </a:p>
          <a:p>
            <a:pPr marL="1371600" lvl="2" indent="-457200">
              <a:buFont typeface="+mj-lt"/>
              <a:buAutoNum type="arabicPeriod"/>
            </a:pPr>
            <a:r>
              <a:rPr lang="en" altLang="zh-TW" dirty="0"/>
              <a:t>Identical architecture</a:t>
            </a:r>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29</a:t>
            </a:fld>
            <a:endParaRPr lang="zh-TW" altLang="en-US"/>
          </a:p>
        </p:txBody>
      </p:sp>
      <p:pic>
        <p:nvPicPr>
          <p:cNvPr id="9" name="圖片 8" descr="一張含有 桌 的圖片&#10;&#10;自動產生的描述">
            <a:extLst>
              <a:ext uri="{FF2B5EF4-FFF2-40B4-BE49-F238E27FC236}">
                <a16:creationId xmlns:a16="http://schemas.microsoft.com/office/drawing/2014/main" id="{6E945F80-A6C4-3943-9279-5500B38943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5544" y="3604908"/>
            <a:ext cx="9140912" cy="2685258"/>
          </a:xfrm>
          <a:prstGeom prst="rect">
            <a:avLst/>
          </a:prstGeom>
        </p:spPr>
      </p:pic>
    </p:spTree>
    <p:extLst>
      <p:ext uri="{BB962C8B-B14F-4D97-AF65-F5344CB8AC3E}">
        <p14:creationId xmlns:p14="http://schemas.microsoft.com/office/powerpoint/2010/main" val="2864482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BBFBC33-032A-4788-ADCB-95689DCE05C0}"/>
              </a:ext>
            </a:extLst>
          </p:cNvPr>
          <p:cNvSpPr>
            <a:spLocks noGrp="1"/>
          </p:cNvSpPr>
          <p:nvPr>
            <p:ph type="title"/>
          </p:nvPr>
        </p:nvSpPr>
        <p:spPr>
          <a:xfrm>
            <a:off x="838200" y="159403"/>
            <a:ext cx="10515600" cy="1325563"/>
          </a:xfrm>
        </p:spPr>
        <p:txBody>
          <a:bodyPr/>
          <a:lstStyle/>
          <a:p>
            <a:r>
              <a:rPr lang="en-US" altLang="zh-TW" dirty="0"/>
              <a:t>Outline</a:t>
            </a:r>
            <a:endParaRPr lang="zh-TW" altLang="en-US" dirty="0"/>
          </a:p>
        </p:txBody>
      </p:sp>
      <p:sp>
        <p:nvSpPr>
          <p:cNvPr id="3" name="內容版面配置區 2">
            <a:extLst>
              <a:ext uri="{FF2B5EF4-FFF2-40B4-BE49-F238E27FC236}">
                <a16:creationId xmlns:a16="http://schemas.microsoft.com/office/drawing/2014/main" id="{509C489C-3D5D-45F9-9F43-5DF8C9DEBD4B}"/>
              </a:ext>
            </a:extLst>
          </p:cNvPr>
          <p:cNvSpPr>
            <a:spLocks noGrp="1"/>
          </p:cNvSpPr>
          <p:nvPr>
            <p:ph idx="1"/>
          </p:nvPr>
        </p:nvSpPr>
        <p:spPr>
          <a:xfrm>
            <a:off x="838200" y="1484966"/>
            <a:ext cx="10515600" cy="4351338"/>
          </a:xfrm>
        </p:spPr>
        <p:txBody>
          <a:bodyPr>
            <a:normAutofit/>
          </a:bodyPr>
          <a:lstStyle/>
          <a:p>
            <a:r>
              <a:rPr lang="en-US" altLang="zh-TW" sz="2400" dirty="0"/>
              <a:t>Introduction</a:t>
            </a:r>
            <a:endParaRPr lang="en-US" altLang="zh-TW" sz="2400" dirty="0">
              <a:solidFill>
                <a:schemeClr val="bg2">
                  <a:lumMod val="90000"/>
                </a:schemeClr>
              </a:solidFill>
            </a:endParaRPr>
          </a:p>
          <a:p>
            <a:r>
              <a:rPr lang="en-US" altLang="zh-TW" sz="2400" dirty="0">
                <a:solidFill>
                  <a:schemeClr val="bg2">
                    <a:lumMod val="90000"/>
                  </a:schemeClr>
                </a:solidFill>
              </a:rPr>
              <a:t>Method</a:t>
            </a:r>
          </a:p>
          <a:p>
            <a:r>
              <a:rPr lang="en-US" altLang="zh-TW" sz="2400" dirty="0">
                <a:solidFill>
                  <a:schemeClr val="bg2">
                    <a:lumMod val="90000"/>
                  </a:schemeClr>
                </a:solidFill>
              </a:rPr>
              <a:t>Experiments</a:t>
            </a:r>
          </a:p>
          <a:p>
            <a:r>
              <a:rPr lang="en-US" altLang="zh-TW" sz="2400" dirty="0">
                <a:solidFill>
                  <a:schemeClr val="bg2">
                    <a:lumMod val="90000"/>
                  </a:schemeClr>
                </a:solidFill>
              </a:rPr>
              <a:t>Conclusion</a:t>
            </a:r>
          </a:p>
          <a:p>
            <a:r>
              <a:rPr lang="en-US" altLang="zh-TW" sz="2400" dirty="0">
                <a:solidFill>
                  <a:schemeClr val="bg2">
                    <a:lumMod val="90000"/>
                  </a:schemeClr>
                </a:solidFill>
              </a:rPr>
              <a:t>Progress Report</a:t>
            </a:r>
            <a:endParaRPr lang="zh-TW" altLang="en-US" sz="2400" dirty="0">
              <a:solidFill>
                <a:schemeClr val="bg2">
                  <a:lumMod val="90000"/>
                </a:schemeClr>
              </a:solidFill>
            </a:endParaRPr>
          </a:p>
        </p:txBody>
      </p:sp>
      <p:sp>
        <p:nvSpPr>
          <p:cNvPr id="4" name="投影片編號版面配置區 3">
            <a:extLst>
              <a:ext uri="{FF2B5EF4-FFF2-40B4-BE49-F238E27FC236}">
                <a16:creationId xmlns:a16="http://schemas.microsoft.com/office/drawing/2014/main" id="{CDB15B24-A451-4389-AE6A-38198309D87B}"/>
              </a:ext>
            </a:extLst>
          </p:cNvPr>
          <p:cNvSpPr>
            <a:spLocks noGrp="1"/>
          </p:cNvSpPr>
          <p:nvPr>
            <p:ph type="sldNum" sz="quarter" idx="12"/>
          </p:nvPr>
        </p:nvSpPr>
        <p:spPr/>
        <p:txBody>
          <a:bodyPr/>
          <a:lstStyle/>
          <a:p>
            <a:fld id="{6C823AB0-D4EA-4CF6-BB7E-E024BD643F2C}" type="slidenum">
              <a:rPr lang="zh-TW" altLang="en-US" smtClean="0"/>
              <a:t>3</a:t>
            </a:fld>
            <a:endParaRPr lang="zh-TW" altLang="en-US"/>
          </a:p>
        </p:txBody>
      </p:sp>
    </p:spTree>
    <p:extLst>
      <p:ext uri="{BB962C8B-B14F-4D97-AF65-F5344CB8AC3E}">
        <p14:creationId xmlns:p14="http://schemas.microsoft.com/office/powerpoint/2010/main" val="10170670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Ablation Study</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Inheritance vs. Exploration</a:t>
            </a:r>
          </a:p>
          <a:p>
            <a:pPr lvl="1"/>
            <a:r>
              <a:rPr lang="en" altLang="zh-TW" dirty="0"/>
              <a:t>Proportions of feature channels for inheritance and exploration</a:t>
            </a:r>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30</a:t>
            </a:fld>
            <a:endParaRPr lang="zh-TW" altLang="en-US"/>
          </a:p>
        </p:txBody>
      </p:sp>
      <p:pic>
        <p:nvPicPr>
          <p:cNvPr id="6" name="圖片 5" descr="一張含有 桌 的圖片&#10;&#10;自動產生的描述">
            <a:extLst>
              <a:ext uri="{FF2B5EF4-FFF2-40B4-BE49-F238E27FC236}">
                <a16:creationId xmlns:a16="http://schemas.microsoft.com/office/drawing/2014/main" id="{29398DCE-F6E9-4545-806D-7F1DCAE106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4443" y="2861952"/>
            <a:ext cx="10043114" cy="1769423"/>
          </a:xfrm>
          <a:prstGeom prst="rect">
            <a:avLst/>
          </a:prstGeom>
        </p:spPr>
      </p:pic>
    </p:spTree>
    <p:extLst>
      <p:ext uri="{BB962C8B-B14F-4D97-AF65-F5344CB8AC3E}">
        <p14:creationId xmlns:p14="http://schemas.microsoft.com/office/powerpoint/2010/main" val="31351768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Ablation Study</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Metric</a:t>
            </a:r>
          </a:p>
          <a:p>
            <a:pPr lvl="1"/>
            <a:r>
              <a:rPr lang="en" altLang="zh-TW" dirty="0"/>
              <a:t>Compare between different metrics</a:t>
            </a:r>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31</a:t>
            </a:fld>
            <a:endParaRPr lang="zh-TW" altLang="en-US"/>
          </a:p>
        </p:txBody>
      </p:sp>
      <p:pic>
        <p:nvPicPr>
          <p:cNvPr id="7" name="圖片 6" descr="一張含有 桌 的圖片&#10;&#10;自動產生的描述">
            <a:extLst>
              <a:ext uri="{FF2B5EF4-FFF2-40B4-BE49-F238E27FC236}">
                <a16:creationId xmlns:a16="http://schemas.microsoft.com/office/drawing/2014/main" id="{BBF84753-0C72-1248-A6A2-1D6F21274F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5141" y="2368550"/>
            <a:ext cx="3061718" cy="3236120"/>
          </a:xfrm>
          <a:prstGeom prst="rect">
            <a:avLst/>
          </a:prstGeom>
        </p:spPr>
      </p:pic>
      <p:pic>
        <p:nvPicPr>
          <p:cNvPr id="8" name="圖片 7" descr="一張含有 文字 的圖片&#10;&#10;自動產生的描述">
            <a:extLst>
              <a:ext uri="{FF2B5EF4-FFF2-40B4-BE49-F238E27FC236}">
                <a16:creationId xmlns:a16="http://schemas.microsoft.com/office/drawing/2014/main" id="{FD3BDCAF-96DC-4C43-A79B-C5304C9F99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9507" y="537764"/>
            <a:ext cx="4402493" cy="553530"/>
          </a:xfrm>
          <a:prstGeom prst="rect">
            <a:avLst/>
          </a:prstGeom>
        </p:spPr>
      </p:pic>
      <p:pic>
        <p:nvPicPr>
          <p:cNvPr id="9" name="圖片 8">
            <a:extLst>
              <a:ext uri="{FF2B5EF4-FFF2-40B4-BE49-F238E27FC236}">
                <a16:creationId xmlns:a16="http://schemas.microsoft.com/office/drawing/2014/main" id="{C856F219-0BD3-064E-91BF-65474A40B4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89506" y="40612"/>
            <a:ext cx="4402494" cy="553530"/>
          </a:xfrm>
          <a:prstGeom prst="rect">
            <a:avLst/>
          </a:prstGeom>
        </p:spPr>
      </p:pic>
    </p:spTree>
    <p:extLst>
      <p:ext uri="{BB962C8B-B14F-4D97-AF65-F5344CB8AC3E}">
        <p14:creationId xmlns:p14="http://schemas.microsoft.com/office/powerpoint/2010/main" val="3510584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Ablation Study</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Loss weights</a:t>
            </a:r>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32</a:t>
            </a:fld>
            <a:endParaRPr lang="zh-TW" altLang="en-US"/>
          </a:p>
        </p:txBody>
      </p:sp>
      <p:pic>
        <p:nvPicPr>
          <p:cNvPr id="10" name="圖片 9">
            <a:extLst>
              <a:ext uri="{FF2B5EF4-FFF2-40B4-BE49-F238E27FC236}">
                <a16:creationId xmlns:a16="http://schemas.microsoft.com/office/drawing/2014/main" id="{27A744EC-D7CB-C94D-9596-42FE8757C2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0991" y="0"/>
            <a:ext cx="6191009" cy="546265"/>
          </a:xfrm>
          <a:prstGeom prst="rect">
            <a:avLst/>
          </a:prstGeom>
        </p:spPr>
      </p:pic>
      <p:pic>
        <p:nvPicPr>
          <p:cNvPr id="6" name="圖片 5" descr="一張含有 桌 的圖片&#10;&#10;自動產生的描述">
            <a:extLst>
              <a:ext uri="{FF2B5EF4-FFF2-40B4-BE49-F238E27FC236}">
                <a16:creationId xmlns:a16="http://schemas.microsoft.com/office/drawing/2014/main" id="{F4064B4D-7F68-AF4F-ACC3-36FFE8B2C5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7622" y="2209494"/>
            <a:ext cx="3396755" cy="3517350"/>
          </a:xfrm>
          <a:prstGeom prst="rect">
            <a:avLst/>
          </a:prstGeom>
        </p:spPr>
      </p:pic>
    </p:spTree>
    <p:extLst>
      <p:ext uri="{BB962C8B-B14F-4D97-AF65-F5344CB8AC3E}">
        <p14:creationId xmlns:p14="http://schemas.microsoft.com/office/powerpoint/2010/main" val="28573266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How Does IE-KD Work?</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Inheritance</a:t>
            </a:r>
          </a:p>
          <a:p>
            <a:pPr lvl="1"/>
            <a:r>
              <a:rPr lang="en" altLang="zh-TW" dirty="0"/>
              <a:t>Layer-wise relevance propagation (LRP) [21]</a:t>
            </a:r>
          </a:p>
          <a:p>
            <a:pPr lvl="2"/>
            <a:r>
              <a:rPr lang="en" altLang="zh-TW" dirty="0"/>
              <a:t>Interpret the network by visualizing which pixels contribute how much to the classification [2] </a:t>
            </a:r>
          </a:p>
          <a:p>
            <a:pPr lvl="1"/>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33</a:t>
            </a:fld>
            <a:endParaRPr lang="zh-TW" altLang="en-US"/>
          </a:p>
        </p:txBody>
      </p:sp>
      <p:pic>
        <p:nvPicPr>
          <p:cNvPr id="7" name="圖片 6">
            <a:extLst>
              <a:ext uri="{FF2B5EF4-FFF2-40B4-BE49-F238E27FC236}">
                <a16:creationId xmlns:a16="http://schemas.microsoft.com/office/drawing/2014/main" id="{B1CEA4C0-AC00-3D4B-9083-6F226ADECE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650" y="2673148"/>
            <a:ext cx="10312700" cy="3377736"/>
          </a:xfrm>
          <a:prstGeom prst="rect">
            <a:avLst/>
          </a:prstGeom>
        </p:spPr>
      </p:pic>
      <p:sp>
        <p:nvSpPr>
          <p:cNvPr id="9" name="文字方塊 8">
            <a:extLst>
              <a:ext uri="{FF2B5EF4-FFF2-40B4-BE49-F238E27FC236}">
                <a16:creationId xmlns:a16="http://schemas.microsoft.com/office/drawing/2014/main" id="{4E5196DE-6336-844B-91AD-35179A16F44E}"/>
              </a:ext>
            </a:extLst>
          </p:cNvPr>
          <p:cNvSpPr txBox="1"/>
          <p:nvPr/>
        </p:nvSpPr>
        <p:spPr>
          <a:xfrm>
            <a:off x="213944" y="6069552"/>
            <a:ext cx="11852031" cy="769441"/>
          </a:xfrm>
          <a:prstGeom prst="rect">
            <a:avLst/>
          </a:prstGeom>
          <a:noFill/>
        </p:spPr>
        <p:txBody>
          <a:bodyPr wrap="square" rtlCol="0">
            <a:spAutoFit/>
          </a:bodyPr>
          <a:lstStyle/>
          <a:p>
            <a:r>
              <a:rPr lang="en-US" altLang="zh-TW" sz="1100" dirty="0"/>
              <a:t>[2] Sebastian Bach, Alexander Binder, </a:t>
            </a:r>
            <a:r>
              <a:rPr lang="en-US" altLang="zh-TW" sz="1100" dirty="0" err="1"/>
              <a:t>Gre</a:t>
            </a:r>
            <a:r>
              <a:rPr lang="en-US" altLang="zh-TW" sz="1100" dirty="0"/>
              <a:t> ́</a:t>
            </a:r>
            <a:r>
              <a:rPr lang="en-US" altLang="zh-TW" sz="1100" dirty="0" err="1"/>
              <a:t>goire</a:t>
            </a:r>
            <a:r>
              <a:rPr lang="en-US" altLang="zh-TW" sz="1100" dirty="0"/>
              <a:t> </a:t>
            </a:r>
            <a:r>
              <a:rPr lang="en-US" altLang="zh-TW" sz="1100" dirty="0" err="1"/>
              <a:t>Montavon</a:t>
            </a:r>
            <a:r>
              <a:rPr lang="en-US" altLang="zh-TW" sz="1100" dirty="0"/>
              <a:t>, Frederick </a:t>
            </a:r>
            <a:r>
              <a:rPr lang="en-US" altLang="zh-TW" sz="1100" dirty="0" err="1"/>
              <a:t>Klauschen</a:t>
            </a:r>
            <a:r>
              <a:rPr lang="en-US" altLang="zh-TW" sz="1100" dirty="0"/>
              <a:t>, Klaus-Robert Mu ̈</a:t>
            </a:r>
            <a:r>
              <a:rPr lang="en-US" altLang="zh-TW" sz="1100" dirty="0" err="1"/>
              <a:t>ller</a:t>
            </a:r>
            <a:r>
              <a:rPr lang="en-US" altLang="zh-TW" sz="1100" dirty="0"/>
              <a:t>, and Wojciech </a:t>
            </a:r>
            <a:r>
              <a:rPr lang="en-US" altLang="zh-TW" sz="1100" dirty="0" err="1"/>
              <a:t>Samek</a:t>
            </a:r>
            <a:r>
              <a:rPr lang="en-US" altLang="zh-TW" sz="1100" dirty="0"/>
              <a:t>. On pixel-wise explanations for non-linear </a:t>
            </a:r>
            <a:r>
              <a:rPr lang="en-US" altLang="zh-TW" sz="1100" dirty="0" err="1"/>
              <a:t>classi</a:t>
            </a:r>
            <a:r>
              <a:rPr lang="en-US" altLang="zh-TW" sz="1100" dirty="0"/>
              <a:t>- </a:t>
            </a:r>
            <a:r>
              <a:rPr lang="en-US" altLang="zh-TW" sz="1100" dirty="0" err="1"/>
              <a:t>fier</a:t>
            </a:r>
            <a:r>
              <a:rPr lang="en-US" altLang="zh-TW" sz="1100" dirty="0"/>
              <a:t> decisions by layer-wise relevance propagation. </a:t>
            </a:r>
            <a:r>
              <a:rPr lang="en-US" altLang="zh-TW" sz="1100" dirty="0" err="1"/>
              <a:t>PloS</a:t>
            </a:r>
            <a:r>
              <a:rPr lang="en-US" altLang="zh-TW" sz="1100" dirty="0"/>
              <a:t> one, 10(7), 2015. </a:t>
            </a:r>
          </a:p>
          <a:p>
            <a:r>
              <a:rPr lang="en-US" altLang="zh-TW" sz="1100" dirty="0"/>
              <a:t>[21] </a:t>
            </a:r>
            <a:r>
              <a:rPr lang="en-US" altLang="zh-TW" sz="1100" dirty="0" err="1"/>
              <a:t>Gre</a:t>
            </a:r>
            <a:r>
              <a:rPr lang="en-US" altLang="zh-TW" sz="1100" dirty="0"/>
              <a:t> ́</a:t>
            </a:r>
            <a:r>
              <a:rPr lang="en-US" altLang="zh-TW" sz="1100" dirty="0" err="1"/>
              <a:t>goire</a:t>
            </a:r>
            <a:r>
              <a:rPr lang="en-US" altLang="zh-TW" sz="1100" dirty="0"/>
              <a:t> </a:t>
            </a:r>
            <a:r>
              <a:rPr lang="en-US" altLang="zh-TW" sz="1100" dirty="0" err="1"/>
              <a:t>Montavon</a:t>
            </a:r>
            <a:r>
              <a:rPr lang="en-US" altLang="zh-TW" sz="1100" dirty="0"/>
              <a:t>, Alexander Binder, Sebastian La- </a:t>
            </a:r>
            <a:r>
              <a:rPr lang="en-US" altLang="zh-TW" sz="1100" dirty="0" err="1"/>
              <a:t>puschkin</a:t>
            </a:r>
            <a:r>
              <a:rPr lang="en-US" altLang="zh-TW" sz="1100" dirty="0"/>
              <a:t>, Wojciech </a:t>
            </a:r>
            <a:r>
              <a:rPr lang="en-US" altLang="zh-TW" sz="1100" dirty="0" err="1"/>
              <a:t>Samek</a:t>
            </a:r>
            <a:r>
              <a:rPr lang="en-US" altLang="zh-TW" sz="1100" dirty="0"/>
              <a:t>, and Klaus-Robert Mu ̈</a:t>
            </a:r>
            <a:r>
              <a:rPr lang="en-US" altLang="zh-TW" sz="1100" dirty="0" err="1"/>
              <a:t>ller</a:t>
            </a:r>
            <a:r>
              <a:rPr lang="en-US" altLang="zh-TW" sz="1100" dirty="0"/>
              <a:t>. Layer-wise relevance propagation: an overview. In Ex- </a:t>
            </a:r>
            <a:r>
              <a:rPr lang="en-US" altLang="zh-TW" sz="1100" dirty="0" err="1"/>
              <a:t>plainable</a:t>
            </a:r>
            <a:r>
              <a:rPr lang="en-US" altLang="zh-TW" sz="1100" dirty="0"/>
              <a:t> AI: Interpreting, Explaining and Visualizing Deep Learning, pages 193–209. Springer, 2019. </a:t>
            </a:r>
          </a:p>
        </p:txBody>
      </p:sp>
    </p:spTree>
    <p:extLst>
      <p:ext uri="{BB962C8B-B14F-4D97-AF65-F5344CB8AC3E}">
        <p14:creationId xmlns:p14="http://schemas.microsoft.com/office/powerpoint/2010/main" val="15263335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How Does IE-KD Work?</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Inheritance</a:t>
            </a:r>
          </a:p>
          <a:p>
            <a:pPr lvl="1"/>
            <a:r>
              <a:rPr lang="en" altLang="zh-TW" dirty="0"/>
              <a:t>Number of active neurons [6]</a:t>
            </a:r>
          </a:p>
          <a:p>
            <a:pPr lvl="2"/>
            <a:r>
              <a:rPr lang="en" altLang="zh-TW" dirty="0"/>
              <a:t>Analyze the redundancy of internal representations of networks</a:t>
            </a:r>
          </a:p>
          <a:p>
            <a:pPr lvl="2"/>
            <a:r>
              <a:rPr lang="en" altLang="zh-TW" dirty="0"/>
              <a:t> The more active neurons, the less redundancy the representation contains</a:t>
            </a:r>
          </a:p>
          <a:p>
            <a:pPr lvl="1"/>
            <a:r>
              <a:rPr lang="en" altLang="zh-TW" dirty="0"/>
              <a:t>The inheritance channels contain approximately the same number of active neurons as the teacher network </a:t>
            </a:r>
          </a:p>
          <a:p>
            <a:pPr lvl="1"/>
            <a:endParaRPr lang="en" altLang="zh-TW" dirty="0"/>
          </a:p>
          <a:p>
            <a:pPr lvl="1"/>
            <a:endParaRPr lang="en" altLang="zh-TW" dirty="0"/>
          </a:p>
          <a:p>
            <a:pPr lvl="1"/>
            <a:endParaRPr lang="en" altLang="zh-TW" dirty="0"/>
          </a:p>
          <a:p>
            <a:pPr lvl="1"/>
            <a:r>
              <a:rPr lang="en" altLang="zh-TW" dirty="0"/>
              <a:t>The total number of neurons in inheritance channels is only half of that in the teacher network, which means that the knowledge is represented more compactly by the inheritance component</a:t>
            </a:r>
          </a:p>
          <a:p>
            <a:pPr marL="914400" lvl="2" indent="0">
              <a:buNone/>
            </a:pPr>
            <a:endParaRPr lang="en" altLang="zh-TW" dirty="0"/>
          </a:p>
          <a:p>
            <a:pPr lvl="1"/>
            <a:endParaRPr lang="en" altLang="zh-TW" dirty="0"/>
          </a:p>
          <a:p>
            <a:pPr lvl="1"/>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34</a:t>
            </a:fld>
            <a:endParaRPr lang="zh-TW" altLang="en-US"/>
          </a:p>
        </p:txBody>
      </p:sp>
      <p:graphicFrame>
        <p:nvGraphicFramePr>
          <p:cNvPr id="6" name="表格 7">
            <a:extLst>
              <a:ext uri="{FF2B5EF4-FFF2-40B4-BE49-F238E27FC236}">
                <a16:creationId xmlns:a16="http://schemas.microsoft.com/office/drawing/2014/main" id="{9D6829FA-1EEA-7C4B-97D8-CF4D38C9B76C}"/>
              </a:ext>
            </a:extLst>
          </p:cNvPr>
          <p:cNvGraphicFramePr>
            <a:graphicFrameLocks noGrp="1"/>
          </p:cNvGraphicFramePr>
          <p:nvPr>
            <p:extLst>
              <p:ext uri="{D42A27DB-BD31-4B8C-83A1-F6EECF244321}">
                <p14:modId xmlns:p14="http://schemas.microsoft.com/office/powerpoint/2010/main" val="1315991950"/>
              </p:ext>
            </p:extLst>
          </p:nvPr>
        </p:nvGraphicFramePr>
        <p:xfrm>
          <a:off x="2396174" y="3615852"/>
          <a:ext cx="7399649" cy="951858"/>
        </p:xfrm>
        <a:graphic>
          <a:graphicData uri="http://schemas.openxmlformats.org/drawingml/2006/table">
            <a:tbl>
              <a:tblPr firstRow="1" bandRow="1">
                <a:tableStyleId>{5C22544A-7EE6-4342-B048-85BDC9FD1C3A}</a:tableStyleId>
              </a:tblPr>
              <a:tblGrid>
                <a:gridCol w="2073178">
                  <a:extLst>
                    <a:ext uri="{9D8B030D-6E8A-4147-A177-3AD203B41FA5}">
                      <a16:colId xmlns:a16="http://schemas.microsoft.com/office/drawing/2014/main" val="2783991921"/>
                    </a:ext>
                  </a:extLst>
                </a:gridCol>
                <a:gridCol w="2670862">
                  <a:extLst>
                    <a:ext uri="{9D8B030D-6E8A-4147-A177-3AD203B41FA5}">
                      <a16:colId xmlns:a16="http://schemas.microsoft.com/office/drawing/2014/main" val="3095710711"/>
                    </a:ext>
                  </a:extLst>
                </a:gridCol>
                <a:gridCol w="2655609">
                  <a:extLst>
                    <a:ext uri="{9D8B030D-6E8A-4147-A177-3AD203B41FA5}">
                      <a16:colId xmlns:a16="http://schemas.microsoft.com/office/drawing/2014/main" val="922103990"/>
                    </a:ext>
                  </a:extLst>
                </a:gridCol>
              </a:tblGrid>
              <a:tr h="475929">
                <a:tc>
                  <a:txBody>
                    <a:bodyPr/>
                    <a:lstStyle/>
                    <a:p>
                      <a:pPr algn="ct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w="12700" cmpd="sng">
                      <a:noFill/>
                      <a:prstDash val="solid"/>
                    </a:lnBlToTr>
                    <a:noFill/>
                  </a:tcPr>
                </a:tc>
                <a:tc>
                  <a:txBody>
                    <a:bodyPr/>
                    <a:lstStyle/>
                    <a:p>
                      <a:pPr algn="ctr"/>
                      <a:r>
                        <a:rPr lang="en-US" altLang="zh-TW" dirty="0">
                          <a:solidFill>
                            <a:sysClr val="windowText" lastClr="000000"/>
                          </a:solidFill>
                        </a:rPr>
                        <a:t>Teacher (ResNet-110)</a:t>
                      </a: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TW" dirty="0">
                          <a:solidFill>
                            <a:sysClr val="windowText" lastClr="000000"/>
                          </a:solidFill>
                        </a:rPr>
                        <a:t>Student (ResNet-32)</a:t>
                      </a: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57310475"/>
                  </a:ext>
                </a:extLst>
              </a:tr>
              <a:tr h="475929">
                <a:tc>
                  <a:txBody>
                    <a:bodyPr/>
                    <a:lstStyle/>
                    <a:p>
                      <a:pPr algn="ctr"/>
                      <a:r>
                        <a:rPr lang="en-US" altLang="zh-TW" dirty="0">
                          <a:solidFill>
                            <a:sysClr val="windowText" lastClr="000000"/>
                          </a:solidFill>
                        </a:rPr>
                        <a:t># of active neurons</a:t>
                      </a: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TW" dirty="0">
                          <a:solidFill>
                            <a:sysClr val="windowText" lastClr="000000"/>
                          </a:solidFill>
                        </a:rPr>
                        <a:t>46</a:t>
                      </a: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TW" dirty="0">
                          <a:solidFill>
                            <a:sysClr val="windowText" lastClr="000000"/>
                          </a:solidFill>
                        </a:rPr>
                        <a:t>45</a:t>
                      </a: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9520206"/>
                  </a:ext>
                </a:extLst>
              </a:tr>
            </a:tbl>
          </a:graphicData>
        </a:graphic>
      </p:graphicFrame>
      <p:graphicFrame>
        <p:nvGraphicFramePr>
          <p:cNvPr id="9" name="表格 9">
            <a:extLst>
              <a:ext uri="{FF2B5EF4-FFF2-40B4-BE49-F238E27FC236}">
                <a16:creationId xmlns:a16="http://schemas.microsoft.com/office/drawing/2014/main" id="{63724693-F788-EE43-B575-5E2D8549EA1A}"/>
              </a:ext>
            </a:extLst>
          </p:cNvPr>
          <p:cNvGraphicFramePr>
            <a:graphicFrameLocks noGrp="1"/>
          </p:cNvGraphicFramePr>
          <p:nvPr>
            <p:extLst>
              <p:ext uri="{D42A27DB-BD31-4B8C-83A1-F6EECF244321}">
                <p14:modId xmlns:p14="http://schemas.microsoft.com/office/powerpoint/2010/main" val="1837419606"/>
              </p:ext>
            </p:extLst>
          </p:nvPr>
        </p:nvGraphicFramePr>
        <p:xfrm>
          <a:off x="2031999" y="5709855"/>
          <a:ext cx="8128000" cy="111252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45586175"/>
                    </a:ext>
                  </a:extLst>
                </a:gridCol>
                <a:gridCol w="2032000">
                  <a:extLst>
                    <a:ext uri="{9D8B030D-6E8A-4147-A177-3AD203B41FA5}">
                      <a16:colId xmlns:a16="http://schemas.microsoft.com/office/drawing/2014/main" val="1318603297"/>
                    </a:ext>
                  </a:extLst>
                </a:gridCol>
                <a:gridCol w="2032000">
                  <a:extLst>
                    <a:ext uri="{9D8B030D-6E8A-4147-A177-3AD203B41FA5}">
                      <a16:colId xmlns:a16="http://schemas.microsoft.com/office/drawing/2014/main" val="2873412530"/>
                    </a:ext>
                  </a:extLst>
                </a:gridCol>
                <a:gridCol w="2032000">
                  <a:extLst>
                    <a:ext uri="{9D8B030D-6E8A-4147-A177-3AD203B41FA5}">
                      <a16:colId xmlns:a16="http://schemas.microsoft.com/office/drawing/2014/main" val="1193843669"/>
                    </a:ext>
                  </a:extLst>
                </a:gridCol>
              </a:tblGrid>
              <a:tr h="370840">
                <a:tc>
                  <a:txBody>
                    <a:bodyPr/>
                    <a:lstStyle/>
                    <a:p>
                      <a:pPr algn="ctr"/>
                      <a:endParaRPr lang="zh-TW" altLang="en-US">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dirty="0">
                          <a:solidFill>
                            <a:sysClr val="windowText" lastClr="000000"/>
                          </a:solidFill>
                        </a:rPr>
                        <a:t># of active neurons</a:t>
                      </a: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dirty="0">
                          <a:solidFill>
                            <a:sysClr val="windowText" lastClr="000000"/>
                          </a:solidFill>
                        </a:rPr>
                        <a:t># of all neurons</a:t>
                      </a: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dirty="0" err="1">
                          <a:solidFill>
                            <a:sysClr val="windowText" lastClr="000000"/>
                          </a:solidFill>
                        </a:rPr>
                        <a:t>Propotion</a:t>
                      </a: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1799176"/>
                  </a:ext>
                </a:extLst>
              </a:tr>
              <a:tr h="370840">
                <a:tc>
                  <a:txBody>
                    <a:bodyPr/>
                    <a:lstStyle/>
                    <a:p>
                      <a:pPr algn="ctr"/>
                      <a:r>
                        <a:rPr lang="en-US" altLang="zh-TW" dirty="0">
                          <a:solidFill>
                            <a:sysClr val="windowText" lastClr="000000"/>
                          </a:solidFill>
                        </a:rPr>
                        <a:t>Teacher</a:t>
                      </a: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dirty="0">
                          <a:solidFill>
                            <a:sysClr val="windowText" lastClr="000000"/>
                          </a:solidFill>
                        </a:rPr>
                        <a:t>46</a:t>
                      </a: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dirty="0">
                          <a:solidFill>
                            <a:sysClr val="windowText" lastClr="000000"/>
                          </a:solidFill>
                        </a:rPr>
                        <a:t>150</a:t>
                      </a: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dirty="0">
                          <a:solidFill>
                            <a:sysClr val="windowText" lastClr="000000"/>
                          </a:solidFill>
                        </a:rPr>
                        <a:t>30.67%</a:t>
                      </a: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28806476"/>
                  </a:ext>
                </a:extLst>
              </a:tr>
              <a:tr h="370840">
                <a:tc>
                  <a:txBody>
                    <a:bodyPr/>
                    <a:lstStyle/>
                    <a:p>
                      <a:pPr algn="ctr"/>
                      <a:r>
                        <a:rPr lang="en-US" altLang="zh-TW" dirty="0">
                          <a:solidFill>
                            <a:sysClr val="windowText" lastClr="000000"/>
                          </a:solidFill>
                        </a:rPr>
                        <a:t>Student</a:t>
                      </a: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dirty="0">
                          <a:solidFill>
                            <a:sysClr val="windowText" lastClr="000000"/>
                          </a:solidFill>
                        </a:rPr>
                        <a:t>45</a:t>
                      </a: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dirty="0">
                          <a:solidFill>
                            <a:sysClr val="windowText" lastClr="000000"/>
                          </a:solidFill>
                        </a:rPr>
                        <a:t>60</a:t>
                      </a: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dirty="0">
                          <a:solidFill>
                            <a:sysClr val="windowText" lastClr="000000"/>
                          </a:solidFill>
                        </a:rPr>
                        <a:t>75%</a:t>
                      </a:r>
                      <a:endParaRPr lang="zh-TW"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8199452"/>
                  </a:ext>
                </a:extLst>
              </a:tr>
            </a:tbl>
          </a:graphicData>
        </a:graphic>
      </p:graphicFrame>
      <p:sp>
        <p:nvSpPr>
          <p:cNvPr id="11" name="文字方塊 10">
            <a:extLst>
              <a:ext uri="{FF2B5EF4-FFF2-40B4-BE49-F238E27FC236}">
                <a16:creationId xmlns:a16="http://schemas.microsoft.com/office/drawing/2014/main" id="{1D54D437-533B-974E-9B7C-B22096B2DDE2}"/>
              </a:ext>
            </a:extLst>
          </p:cNvPr>
          <p:cNvSpPr txBox="1"/>
          <p:nvPr/>
        </p:nvSpPr>
        <p:spPr>
          <a:xfrm>
            <a:off x="5494019" y="1319290"/>
            <a:ext cx="6233161" cy="600164"/>
          </a:xfrm>
          <a:prstGeom prst="rect">
            <a:avLst/>
          </a:prstGeom>
          <a:noFill/>
        </p:spPr>
        <p:txBody>
          <a:bodyPr wrap="square" rtlCol="0">
            <a:spAutoFit/>
          </a:bodyPr>
          <a:lstStyle/>
          <a:p>
            <a:r>
              <a:rPr lang="en-US" altLang="zh-TW" sz="1100" dirty="0"/>
              <a:t>[6] </a:t>
            </a:r>
            <a:r>
              <a:rPr lang="en-US" altLang="zh-TW" sz="1100" dirty="0" err="1"/>
              <a:t>Chunfeng</a:t>
            </a:r>
            <a:r>
              <a:rPr lang="en-US" altLang="zh-TW" sz="1100" dirty="0"/>
              <a:t> Cui, </a:t>
            </a:r>
            <a:r>
              <a:rPr lang="en-US" altLang="zh-TW" sz="1100" dirty="0" err="1"/>
              <a:t>Kaiqi</a:t>
            </a:r>
            <a:r>
              <a:rPr lang="en-US" altLang="zh-TW" sz="1100" dirty="0"/>
              <a:t> Zhang, Talgat </a:t>
            </a:r>
            <a:r>
              <a:rPr lang="en-US" altLang="zh-TW" sz="1100" dirty="0" err="1"/>
              <a:t>Daulbaev</a:t>
            </a:r>
            <a:r>
              <a:rPr lang="en-US" altLang="zh-TW" sz="1100" dirty="0"/>
              <a:t>, Julia </a:t>
            </a:r>
            <a:r>
              <a:rPr lang="en-US" altLang="zh-TW" sz="1100" dirty="0" err="1"/>
              <a:t>Gusak</a:t>
            </a:r>
            <a:r>
              <a:rPr lang="en-US" altLang="zh-TW" sz="1100" dirty="0"/>
              <a:t>, Ivan </a:t>
            </a:r>
            <a:r>
              <a:rPr lang="en-US" altLang="zh-TW" sz="1100" dirty="0" err="1"/>
              <a:t>Oseledets</a:t>
            </a:r>
            <a:r>
              <a:rPr lang="en-US" altLang="zh-TW" sz="1100" dirty="0"/>
              <a:t>, and Zheng Zhang. Active subspace of neural networks: Structural analysis and universal attacks. </a:t>
            </a:r>
            <a:r>
              <a:rPr lang="en-US" altLang="zh-TW" sz="1100" dirty="0" err="1"/>
              <a:t>arXiv</a:t>
            </a:r>
            <a:r>
              <a:rPr lang="en-US" altLang="zh-TW" sz="1100" dirty="0"/>
              <a:t> preprint arXiv:1910.13025, 2019. </a:t>
            </a:r>
          </a:p>
        </p:txBody>
      </p:sp>
    </p:spTree>
    <p:extLst>
      <p:ext uri="{BB962C8B-B14F-4D97-AF65-F5344CB8AC3E}">
        <p14:creationId xmlns:p14="http://schemas.microsoft.com/office/powerpoint/2010/main" val="36175700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How Does IE-KD Work?</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Exploration</a:t>
            </a:r>
          </a:p>
          <a:p>
            <a:pPr lvl="1"/>
            <a:r>
              <a:rPr lang="en" altLang="zh-TW" dirty="0"/>
              <a:t>The exploration part can help discover more </a:t>
            </a:r>
            <a:r>
              <a:rPr lang="en" altLang="zh-TW" i="1" dirty="0"/>
              <a:t>discriminative </a:t>
            </a:r>
            <a:r>
              <a:rPr lang="en" altLang="zh-TW" dirty="0"/>
              <a:t>input patterns</a:t>
            </a:r>
          </a:p>
          <a:p>
            <a:pPr lvl="2"/>
            <a:r>
              <a:rPr lang="en" altLang="zh-TW" dirty="0"/>
              <a:t>LRP </a:t>
            </a:r>
          </a:p>
          <a:p>
            <a:pPr lvl="1"/>
            <a:endParaRPr lang="en" altLang="zh-TW" dirty="0"/>
          </a:p>
          <a:p>
            <a:pPr lvl="1"/>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35</a:t>
            </a:fld>
            <a:endParaRPr lang="zh-TW" altLang="en-US"/>
          </a:p>
        </p:txBody>
      </p:sp>
      <p:pic>
        <p:nvPicPr>
          <p:cNvPr id="7" name="圖片 6">
            <a:extLst>
              <a:ext uri="{FF2B5EF4-FFF2-40B4-BE49-F238E27FC236}">
                <a16:creationId xmlns:a16="http://schemas.microsoft.com/office/drawing/2014/main" id="{1C25C1AB-CE39-CA4D-A0EA-08B1C1624B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1610" y="2578893"/>
            <a:ext cx="4074390" cy="3629011"/>
          </a:xfrm>
          <a:prstGeom prst="rect">
            <a:avLst/>
          </a:prstGeom>
        </p:spPr>
      </p:pic>
      <p:pic>
        <p:nvPicPr>
          <p:cNvPr id="10" name="圖片 9">
            <a:extLst>
              <a:ext uri="{FF2B5EF4-FFF2-40B4-BE49-F238E27FC236}">
                <a16:creationId xmlns:a16="http://schemas.microsoft.com/office/drawing/2014/main" id="{144BF102-E5F6-B442-A26B-92D8C0E831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5999" y="2567017"/>
            <a:ext cx="4074389" cy="3661045"/>
          </a:xfrm>
          <a:prstGeom prst="rect">
            <a:avLst/>
          </a:prstGeom>
        </p:spPr>
      </p:pic>
    </p:spTree>
    <p:extLst>
      <p:ext uri="{BB962C8B-B14F-4D97-AF65-F5344CB8AC3E}">
        <p14:creationId xmlns:p14="http://schemas.microsoft.com/office/powerpoint/2010/main" val="6843777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How Does IE-KD Work?</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Exploration</a:t>
            </a:r>
          </a:p>
          <a:p>
            <a:pPr lvl="1"/>
            <a:r>
              <a:rPr lang="en" altLang="zh-TW" dirty="0"/>
              <a:t>The exploration part can help discover more </a:t>
            </a:r>
            <a:r>
              <a:rPr lang="en" altLang="zh-TW" i="1" dirty="0"/>
              <a:t>discriminative </a:t>
            </a:r>
            <a:r>
              <a:rPr lang="en" altLang="zh-TW" dirty="0"/>
              <a:t>input patterns</a:t>
            </a:r>
          </a:p>
          <a:p>
            <a:pPr lvl="2"/>
            <a:r>
              <a:rPr lang="en" altLang="zh-TW" dirty="0"/>
              <a:t>CKA [17]: larger CKA denotes a higher similarity between two sets of representations, used to measure the similarity between features from the inheritance and exploration channels</a:t>
            </a:r>
          </a:p>
          <a:p>
            <a:pPr lvl="2"/>
            <a:endParaRPr lang="en" altLang="zh-TW" dirty="0"/>
          </a:p>
          <a:p>
            <a:pPr lvl="1"/>
            <a:endParaRPr lang="en" altLang="zh-TW" dirty="0"/>
          </a:p>
          <a:p>
            <a:pPr lvl="1"/>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36</a:t>
            </a:fld>
            <a:endParaRPr lang="zh-TW" altLang="en-US"/>
          </a:p>
        </p:txBody>
      </p:sp>
      <p:pic>
        <p:nvPicPr>
          <p:cNvPr id="6" name="圖片 5">
            <a:extLst>
              <a:ext uri="{FF2B5EF4-FFF2-40B4-BE49-F238E27FC236}">
                <a16:creationId xmlns:a16="http://schemas.microsoft.com/office/drawing/2014/main" id="{1057FC25-CD03-D34E-AD02-1B5766D70D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9545" y="2900172"/>
            <a:ext cx="4392910" cy="3780962"/>
          </a:xfrm>
          <a:prstGeom prst="rect">
            <a:avLst/>
          </a:prstGeom>
        </p:spPr>
      </p:pic>
      <p:sp>
        <p:nvSpPr>
          <p:cNvPr id="11" name="文字方塊 10">
            <a:extLst>
              <a:ext uri="{FF2B5EF4-FFF2-40B4-BE49-F238E27FC236}">
                <a16:creationId xmlns:a16="http://schemas.microsoft.com/office/drawing/2014/main" id="{64270509-4CA8-0F46-8347-DBA08B04317D}"/>
              </a:ext>
            </a:extLst>
          </p:cNvPr>
          <p:cNvSpPr txBox="1"/>
          <p:nvPr/>
        </p:nvSpPr>
        <p:spPr>
          <a:xfrm>
            <a:off x="213944" y="6538912"/>
            <a:ext cx="11852031" cy="261610"/>
          </a:xfrm>
          <a:prstGeom prst="rect">
            <a:avLst/>
          </a:prstGeom>
          <a:noFill/>
        </p:spPr>
        <p:txBody>
          <a:bodyPr wrap="square" rtlCol="0">
            <a:spAutoFit/>
          </a:bodyPr>
          <a:lstStyle/>
          <a:p>
            <a:r>
              <a:rPr lang="en-US" altLang="zh-TW" sz="1100" dirty="0"/>
              <a:t>[17] Simon </a:t>
            </a:r>
            <a:r>
              <a:rPr lang="en-US" altLang="zh-TW" sz="1100" dirty="0" err="1"/>
              <a:t>Kornblith</a:t>
            </a:r>
            <a:r>
              <a:rPr lang="en-US" altLang="zh-TW" sz="1100" dirty="0"/>
              <a:t>, Mohammad </a:t>
            </a:r>
            <a:r>
              <a:rPr lang="en-US" altLang="zh-TW" sz="1100" dirty="0" err="1"/>
              <a:t>Norouzi</a:t>
            </a:r>
            <a:r>
              <a:rPr lang="en-US" altLang="zh-TW" sz="1100" dirty="0"/>
              <a:t>, </a:t>
            </a:r>
            <a:r>
              <a:rPr lang="en-US" altLang="zh-TW" sz="1100" dirty="0" err="1"/>
              <a:t>Honglak</a:t>
            </a:r>
            <a:r>
              <a:rPr lang="en-US" altLang="zh-TW" sz="1100" dirty="0"/>
              <a:t> Lee, and Geoffrey Hinton. Similarity of neural network </a:t>
            </a:r>
            <a:r>
              <a:rPr lang="en-US" altLang="zh-TW" sz="1100" dirty="0" err="1"/>
              <a:t>representa</a:t>
            </a:r>
            <a:r>
              <a:rPr lang="en-US" altLang="zh-TW" sz="1100" dirty="0"/>
              <a:t>- </a:t>
            </a:r>
            <a:r>
              <a:rPr lang="en-US" altLang="zh-TW" sz="1100" dirty="0" err="1"/>
              <a:t>tions</a:t>
            </a:r>
            <a:r>
              <a:rPr lang="en-US" altLang="zh-TW" sz="1100" dirty="0"/>
              <a:t> revisited. </a:t>
            </a:r>
            <a:r>
              <a:rPr lang="en-US" altLang="zh-TW" sz="1100" dirty="0" err="1"/>
              <a:t>arXiv</a:t>
            </a:r>
            <a:r>
              <a:rPr lang="en-US" altLang="zh-TW" sz="1100" dirty="0"/>
              <a:t> preprint arXiv:1905.00414, 2019. </a:t>
            </a:r>
          </a:p>
        </p:txBody>
      </p:sp>
    </p:spTree>
    <p:extLst>
      <p:ext uri="{BB962C8B-B14F-4D97-AF65-F5344CB8AC3E}">
        <p14:creationId xmlns:p14="http://schemas.microsoft.com/office/powerpoint/2010/main" val="35471113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How Does IE-KD Work?</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Exploration</a:t>
            </a:r>
          </a:p>
          <a:p>
            <a:pPr lvl="1"/>
            <a:r>
              <a:rPr lang="en" altLang="zh-TW" dirty="0"/>
              <a:t>The exploration part can help discover more </a:t>
            </a:r>
            <a:r>
              <a:rPr lang="en" altLang="zh-TW" i="1" dirty="0"/>
              <a:t>discriminative </a:t>
            </a:r>
            <a:r>
              <a:rPr lang="en" altLang="zh-TW" dirty="0"/>
              <a:t>input patterns</a:t>
            </a:r>
          </a:p>
          <a:p>
            <a:pPr lvl="2"/>
            <a:r>
              <a:rPr lang="en" altLang="zh-TW" dirty="0"/>
              <a:t>Active neurons</a:t>
            </a:r>
          </a:p>
          <a:p>
            <a:pPr lvl="2"/>
            <a:endParaRPr lang="en" altLang="zh-TW" dirty="0"/>
          </a:p>
          <a:p>
            <a:pPr lvl="1"/>
            <a:endParaRPr lang="en" altLang="zh-TW" dirty="0"/>
          </a:p>
          <a:p>
            <a:pPr lvl="1"/>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37</a:t>
            </a:fld>
            <a:endParaRPr lang="zh-TW" altLang="en-US"/>
          </a:p>
        </p:txBody>
      </p:sp>
      <p:pic>
        <p:nvPicPr>
          <p:cNvPr id="9" name="圖片 8">
            <a:extLst>
              <a:ext uri="{FF2B5EF4-FFF2-40B4-BE49-F238E27FC236}">
                <a16:creationId xmlns:a16="http://schemas.microsoft.com/office/drawing/2014/main" id="{72F2A58A-6C82-6D42-90C0-05EB26E90F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0434" y="2578893"/>
            <a:ext cx="4591132" cy="3833595"/>
          </a:xfrm>
          <a:prstGeom prst="rect">
            <a:avLst/>
          </a:prstGeom>
        </p:spPr>
      </p:pic>
    </p:spTree>
    <p:extLst>
      <p:ext uri="{BB962C8B-B14F-4D97-AF65-F5344CB8AC3E}">
        <p14:creationId xmlns:p14="http://schemas.microsoft.com/office/powerpoint/2010/main" val="35067509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Experiments – How Does IE-KD Work?</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Generalization</a:t>
            </a:r>
          </a:p>
          <a:p>
            <a:pPr lvl="1"/>
            <a:r>
              <a:rPr lang="en" altLang="zh-TW" dirty="0"/>
              <a:t>Analyze the sharpness of the converged minima [3, 14]</a:t>
            </a:r>
          </a:p>
          <a:p>
            <a:pPr lvl="2"/>
            <a:r>
              <a:rPr lang="en" altLang="zh-TW" dirty="0"/>
              <a:t>Sharp minima leads to poor generalization, while flat minima has better generalization ability</a:t>
            </a:r>
          </a:p>
          <a:p>
            <a:pPr lvl="2"/>
            <a:r>
              <a:rPr lang="en" altLang="zh-TW" dirty="0"/>
              <a:t>Compare the converged training loss of </a:t>
            </a:r>
            <a:r>
              <a:rPr lang="en" altLang="zh-TW" dirty="0" err="1"/>
              <a:t>MobileNet</a:t>
            </a:r>
            <a:r>
              <a:rPr lang="en" altLang="zh-TW" dirty="0"/>
              <a:t> on CIFAR-100</a:t>
            </a:r>
          </a:p>
          <a:p>
            <a:pPr lvl="1"/>
            <a:endParaRPr lang="en" altLang="zh-TW" dirty="0"/>
          </a:p>
          <a:p>
            <a:pPr lvl="1"/>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38</a:t>
            </a:fld>
            <a:endParaRPr lang="zh-TW" altLang="en-US"/>
          </a:p>
        </p:txBody>
      </p:sp>
      <p:pic>
        <p:nvPicPr>
          <p:cNvPr id="6" name="圖片 5">
            <a:extLst>
              <a:ext uri="{FF2B5EF4-FFF2-40B4-BE49-F238E27FC236}">
                <a16:creationId xmlns:a16="http://schemas.microsoft.com/office/drawing/2014/main" id="{E849C1A0-D0DD-6C41-9347-6259E12645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57576" y="3102737"/>
            <a:ext cx="4228772" cy="3272036"/>
          </a:xfrm>
          <a:prstGeom prst="rect">
            <a:avLst/>
          </a:prstGeom>
        </p:spPr>
      </p:pic>
      <p:sp>
        <p:nvSpPr>
          <p:cNvPr id="8" name="文字方塊 7">
            <a:extLst>
              <a:ext uri="{FF2B5EF4-FFF2-40B4-BE49-F238E27FC236}">
                <a16:creationId xmlns:a16="http://schemas.microsoft.com/office/drawing/2014/main" id="{217F8D4D-F417-F944-B54E-28C47D30942B}"/>
              </a:ext>
            </a:extLst>
          </p:cNvPr>
          <p:cNvSpPr txBox="1"/>
          <p:nvPr/>
        </p:nvSpPr>
        <p:spPr>
          <a:xfrm>
            <a:off x="169984" y="6227872"/>
            <a:ext cx="11852031" cy="600164"/>
          </a:xfrm>
          <a:prstGeom prst="rect">
            <a:avLst/>
          </a:prstGeom>
          <a:noFill/>
        </p:spPr>
        <p:txBody>
          <a:bodyPr wrap="square" rtlCol="0">
            <a:spAutoFit/>
          </a:bodyPr>
          <a:lstStyle/>
          <a:p>
            <a:r>
              <a:rPr lang="en-US" altLang="zh-TW" sz="1100" dirty="0"/>
              <a:t>[3] </a:t>
            </a:r>
            <a:r>
              <a:rPr lang="en-US" altLang="zh-TW" sz="1100" dirty="0" err="1"/>
              <a:t>PratikChaudhari,AnnaChoromanska,StefanoSoatto,Yann</a:t>
            </a:r>
            <a:r>
              <a:rPr lang="en-US" altLang="zh-TW" sz="1100" dirty="0"/>
              <a:t> </a:t>
            </a:r>
            <a:r>
              <a:rPr lang="en-US" altLang="zh-TW" sz="1100" dirty="0" err="1"/>
              <a:t>LeCun</a:t>
            </a:r>
            <a:r>
              <a:rPr lang="en-US" altLang="zh-TW" sz="1100" dirty="0"/>
              <a:t>, Carlo </a:t>
            </a:r>
            <a:r>
              <a:rPr lang="en-US" altLang="zh-TW" sz="1100" dirty="0" err="1"/>
              <a:t>Baldassi</a:t>
            </a:r>
            <a:r>
              <a:rPr lang="en-US" altLang="zh-TW" sz="1100" dirty="0"/>
              <a:t>, Christian Borgs, Jennifer </a:t>
            </a:r>
            <a:r>
              <a:rPr lang="en-US" altLang="zh-TW" sz="1100" dirty="0" err="1"/>
              <a:t>Chayes</a:t>
            </a:r>
            <a:r>
              <a:rPr lang="en-US" altLang="zh-TW" sz="1100" dirty="0"/>
              <a:t>, </a:t>
            </a:r>
            <a:r>
              <a:rPr lang="en-US" altLang="zh-TW" sz="1100" dirty="0" err="1"/>
              <a:t>Levent</a:t>
            </a:r>
            <a:r>
              <a:rPr lang="en-US" altLang="zh-TW" sz="1100" dirty="0"/>
              <a:t> Sagun, and Riccardo </a:t>
            </a:r>
            <a:r>
              <a:rPr lang="en-US" altLang="zh-TW" sz="1100" dirty="0" err="1"/>
              <a:t>Zecchina</a:t>
            </a:r>
            <a:r>
              <a:rPr lang="en-US" altLang="zh-TW" sz="1100" dirty="0"/>
              <a:t>. Entropy-</a:t>
            </a:r>
            <a:r>
              <a:rPr lang="en-US" altLang="zh-TW" sz="1100" dirty="0" err="1"/>
              <a:t>sgd</a:t>
            </a:r>
            <a:r>
              <a:rPr lang="en-US" altLang="zh-TW" sz="1100" dirty="0"/>
              <a:t>: Biasing gradient descent into wide valleys. Journal of Statistical Me- </a:t>
            </a:r>
            <a:r>
              <a:rPr lang="en-US" altLang="zh-TW" sz="1100" dirty="0" err="1"/>
              <a:t>chanics</a:t>
            </a:r>
            <a:r>
              <a:rPr lang="en-US" altLang="zh-TW" sz="1100" dirty="0"/>
              <a:t>: Theory and Experiment, 2019(12):124018, 2019. </a:t>
            </a:r>
          </a:p>
          <a:p>
            <a:r>
              <a:rPr lang="en-US" altLang="zh-TW" sz="1100" dirty="0"/>
              <a:t>[14] Nitish Shirish </a:t>
            </a:r>
            <a:r>
              <a:rPr lang="en-US" altLang="zh-TW" sz="1100" dirty="0" err="1"/>
              <a:t>Keskar</a:t>
            </a:r>
            <a:r>
              <a:rPr lang="en-US" altLang="zh-TW" sz="1100" dirty="0"/>
              <a:t>, </a:t>
            </a:r>
            <a:r>
              <a:rPr lang="en-US" altLang="zh-TW" sz="1100" dirty="0" err="1"/>
              <a:t>Dheevatsa</a:t>
            </a:r>
            <a:r>
              <a:rPr lang="en-US" altLang="zh-TW" sz="1100" dirty="0"/>
              <a:t> </a:t>
            </a:r>
            <a:r>
              <a:rPr lang="en-US" altLang="zh-TW" sz="1100" dirty="0" err="1"/>
              <a:t>Mudigere</a:t>
            </a:r>
            <a:r>
              <a:rPr lang="en-US" altLang="zh-TW" sz="1100" dirty="0"/>
              <a:t>, Jorge </a:t>
            </a:r>
            <a:r>
              <a:rPr lang="en-US" altLang="zh-TW" sz="1100" dirty="0" err="1"/>
              <a:t>Nocedal</a:t>
            </a:r>
            <a:r>
              <a:rPr lang="en-US" altLang="zh-TW" sz="1100" dirty="0"/>
              <a:t>, Mikhail </a:t>
            </a:r>
            <a:r>
              <a:rPr lang="en-US" altLang="zh-TW" sz="1100" dirty="0" err="1"/>
              <a:t>Smelyanskiy</a:t>
            </a:r>
            <a:r>
              <a:rPr lang="en-US" altLang="zh-TW" sz="1100" dirty="0"/>
              <a:t>, and Ping </a:t>
            </a:r>
            <a:r>
              <a:rPr lang="en-US" altLang="zh-TW" sz="1100" dirty="0" err="1"/>
              <a:t>Tak</a:t>
            </a:r>
            <a:r>
              <a:rPr lang="en-US" altLang="zh-TW" sz="1100" dirty="0"/>
              <a:t> Peter Tang. On large- batch training for deep learning: Generalization gap and sharp minima. ICLR, 2017. </a:t>
            </a:r>
          </a:p>
        </p:txBody>
      </p:sp>
    </p:spTree>
    <p:extLst>
      <p:ext uri="{BB962C8B-B14F-4D97-AF65-F5344CB8AC3E}">
        <p14:creationId xmlns:p14="http://schemas.microsoft.com/office/powerpoint/2010/main" val="1005014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BBFBC33-032A-4788-ADCB-95689DCE05C0}"/>
              </a:ext>
            </a:extLst>
          </p:cNvPr>
          <p:cNvSpPr>
            <a:spLocks noGrp="1"/>
          </p:cNvSpPr>
          <p:nvPr>
            <p:ph type="title"/>
          </p:nvPr>
        </p:nvSpPr>
        <p:spPr>
          <a:xfrm>
            <a:off x="838200" y="159403"/>
            <a:ext cx="10515600" cy="1325563"/>
          </a:xfrm>
        </p:spPr>
        <p:txBody>
          <a:bodyPr/>
          <a:lstStyle/>
          <a:p>
            <a:r>
              <a:rPr lang="en-US" altLang="zh-TW" dirty="0"/>
              <a:t>Outline</a:t>
            </a:r>
            <a:endParaRPr lang="zh-TW" altLang="en-US" dirty="0"/>
          </a:p>
        </p:txBody>
      </p:sp>
      <p:sp>
        <p:nvSpPr>
          <p:cNvPr id="3" name="內容版面配置區 2">
            <a:extLst>
              <a:ext uri="{FF2B5EF4-FFF2-40B4-BE49-F238E27FC236}">
                <a16:creationId xmlns:a16="http://schemas.microsoft.com/office/drawing/2014/main" id="{509C489C-3D5D-45F9-9F43-5DF8C9DEBD4B}"/>
              </a:ext>
            </a:extLst>
          </p:cNvPr>
          <p:cNvSpPr>
            <a:spLocks noGrp="1"/>
          </p:cNvSpPr>
          <p:nvPr>
            <p:ph idx="1"/>
          </p:nvPr>
        </p:nvSpPr>
        <p:spPr>
          <a:xfrm>
            <a:off x="838200" y="1484966"/>
            <a:ext cx="10515600" cy="4351338"/>
          </a:xfrm>
        </p:spPr>
        <p:txBody>
          <a:bodyPr>
            <a:normAutofit/>
          </a:bodyPr>
          <a:lstStyle/>
          <a:p>
            <a:r>
              <a:rPr lang="en-US" altLang="zh-TW" sz="2400" dirty="0">
                <a:solidFill>
                  <a:schemeClr val="bg2">
                    <a:lumMod val="90000"/>
                  </a:schemeClr>
                </a:solidFill>
              </a:rPr>
              <a:t>Introduction</a:t>
            </a:r>
          </a:p>
          <a:p>
            <a:r>
              <a:rPr lang="en-US" altLang="zh-TW" sz="2400" dirty="0">
                <a:solidFill>
                  <a:schemeClr val="bg2">
                    <a:lumMod val="90000"/>
                  </a:schemeClr>
                </a:solidFill>
              </a:rPr>
              <a:t>Methodology</a:t>
            </a:r>
          </a:p>
          <a:p>
            <a:r>
              <a:rPr lang="en-US" altLang="zh-TW" sz="2400" dirty="0">
                <a:solidFill>
                  <a:schemeClr val="bg2">
                    <a:lumMod val="90000"/>
                  </a:schemeClr>
                </a:solidFill>
              </a:rPr>
              <a:t>Experiments</a:t>
            </a:r>
          </a:p>
          <a:p>
            <a:r>
              <a:rPr lang="en-US" altLang="zh-TW" sz="2400" dirty="0"/>
              <a:t>Conclusion</a:t>
            </a:r>
          </a:p>
          <a:p>
            <a:r>
              <a:rPr lang="en-US" altLang="zh-TW" sz="2400" dirty="0">
                <a:solidFill>
                  <a:schemeClr val="bg2">
                    <a:lumMod val="90000"/>
                  </a:schemeClr>
                </a:solidFill>
              </a:rPr>
              <a:t>Progress Report</a:t>
            </a:r>
            <a:endParaRPr lang="zh-TW" altLang="en-US" sz="2400" dirty="0">
              <a:solidFill>
                <a:schemeClr val="bg2">
                  <a:lumMod val="90000"/>
                </a:schemeClr>
              </a:solidFill>
            </a:endParaRPr>
          </a:p>
        </p:txBody>
      </p:sp>
      <p:sp>
        <p:nvSpPr>
          <p:cNvPr id="4" name="投影片編號版面配置區 3">
            <a:extLst>
              <a:ext uri="{FF2B5EF4-FFF2-40B4-BE49-F238E27FC236}">
                <a16:creationId xmlns:a16="http://schemas.microsoft.com/office/drawing/2014/main" id="{3CE77320-C8AF-4C33-8BD7-819D157BFD8F}"/>
              </a:ext>
            </a:extLst>
          </p:cNvPr>
          <p:cNvSpPr>
            <a:spLocks noGrp="1"/>
          </p:cNvSpPr>
          <p:nvPr>
            <p:ph type="sldNum" sz="quarter" idx="12"/>
          </p:nvPr>
        </p:nvSpPr>
        <p:spPr/>
        <p:txBody>
          <a:bodyPr/>
          <a:lstStyle/>
          <a:p>
            <a:fld id="{6C823AB0-D4EA-4CF6-BB7E-E024BD643F2C}" type="slidenum">
              <a:rPr lang="zh-TW" altLang="en-US" smtClean="0"/>
              <a:t>39</a:t>
            </a:fld>
            <a:endParaRPr lang="zh-TW" altLang="en-US"/>
          </a:p>
        </p:txBody>
      </p:sp>
    </p:spTree>
    <p:extLst>
      <p:ext uri="{BB962C8B-B14F-4D97-AF65-F5344CB8AC3E}">
        <p14:creationId xmlns:p14="http://schemas.microsoft.com/office/powerpoint/2010/main" val="2503092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Introduction – Model Compression</a:t>
            </a:r>
            <a:endParaRPr lang="zh-TW" altLang="en-US"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4</a:t>
            </a:fld>
            <a:endParaRPr lang="zh-TW" altLang="en-US"/>
          </a:p>
        </p:txBody>
      </p:sp>
      <p:sp>
        <p:nvSpPr>
          <p:cNvPr id="5" name="內容版面配置區 2">
            <a:extLst>
              <a:ext uri="{FF2B5EF4-FFF2-40B4-BE49-F238E27FC236}">
                <a16:creationId xmlns:a16="http://schemas.microsoft.com/office/drawing/2014/main" id="{0D76435D-C4D4-4E58-A3D4-C49C67B4521D}"/>
              </a:ext>
            </a:extLst>
          </p:cNvPr>
          <p:cNvSpPr>
            <a:spLocks noGrp="1"/>
          </p:cNvSpPr>
          <p:nvPr>
            <p:ph idx="1"/>
          </p:nvPr>
        </p:nvSpPr>
        <p:spPr>
          <a:xfrm>
            <a:off x="838200" y="1253331"/>
            <a:ext cx="10515600" cy="4351338"/>
          </a:xfrm>
        </p:spPr>
        <p:txBody>
          <a:bodyPr/>
          <a:lstStyle/>
          <a:p>
            <a:r>
              <a:rPr lang="en-US" altLang="zh-TW" dirty="0"/>
              <a:t>Compress deep and cumbersome models to fit the devices that have limited computation resource</a:t>
            </a:r>
          </a:p>
          <a:p>
            <a:endParaRPr lang="en-US" altLang="zh-TW" dirty="0"/>
          </a:p>
          <a:p>
            <a:r>
              <a:rPr lang="en-US" altLang="zh-TW" dirty="0"/>
              <a:t>Model Compression</a:t>
            </a:r>
          </a:p>
          <a:p>
            <a:pPr marL="914400" lvl="1" indent="-457200">
              <a:buFont typeface="+mj-lt"/>
              <a:buAutoNum type="arabicPeriod"/>
            </a:pPr>
            <a:r>
              <a:rPr lang="en-US" altLang="zh-TW" dirty="0"/>
              <a:t>Pruning</a:t>
            </a:r>
          </a:p>
          <a:p>
            <a:pPr marL="914400" lvl="1" indent="-457200">
              <a:buFont typeface="+mj-lt"/>
              <a:buAutoNum type="arabicPeriod"/>
            </a:pPr>
            <a:r>
              <a:rPr lang="en-US" altLang="zh-TW" dirty="0"/>
              <a:t>Compact architecture design</a:t>
            </a:r>
          </a:p>
          <a:p>
            <a:pPr marL="914400" lvl="1" indent="-457200">
              <a:buFont typeface="+mj-lt"/>
              <a:buAutoNum type="arabicPeriod"/>
            </a:pPr>
            <a:r>
              <a:rPr lang="en-US" altLang="zh-TW" dirty="0"/>
              <a:t>Network quantization</a:t>
            </a:r>
          </a:p>
          <a:p>
            <a:pPr marL="914400" lvl="1" indent="-457200">
              <a:buFont typeface="+mj-lt"/>
              <a:buAutoNum type="arabicPeriod"/>
            </a:pPr>
            <a:r>
              <a:rPr lang="en-US" altLang="zh-TW" dirty="0"/>
              <a:t>Knowledge distillation</a:t>
            </a:r>
            <a:endParaRPr lang="zh-TW" altLang="en-US" dirty="0"/>
          </a:p>
        </p:txBody>
      </p:sp>
    </p:spTree>
    <p:extLst>
      <p:ext uri="{BB962C8B-B14F-4D97-AF65-F5344CB8AC3E}">
        <p14:creationId xmlns:p14="http://schemas.microsoft.com/office/powerpoint/2010/main" val="32898555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Conclusion</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We propose a novel framework for neural network distillation, using the technique of inheritance and exploration </a:t>
            </a:r>
          </a:p>
          <a:p>
            <a:r>
              <a:rPr lang="en" altLang="zh-TW" dirty="0"/>
              <a:t>Our IE-KD framework is generic and can be easily combined with existing distillation or mutual learning methods</a:t>
            </a:r>
          </a:p>
          <a:p>
            <a:r>
              <a:rPr lang="en" altLang="zh-TW" dirty="0"/>
              <a:t>Through experiments, we examine the performance of the proposed method using various networks in various tasks, and prove that the proposed method substantially outperforms the state-of-the-arts of knowledge distillation </a:t>
            </a:r>
          </a:p>
          <a:p>
            <a:endParaRPr lang="en" altLang="zh-TW" dirty="0"/>
          </a:p>
          <a:p>
            <a:pPr lvl="1"/>
            <a:endParaRPr lang="en" altLang="zh-TW" dirty="0"/>
          </a:p>
          <a:p>
            <a:pPr lvl="1"/>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40</a:t>
            </a:fld>
            <a:endParaRPr lang="zh-TW" altLang="en-US"/>
          </a:p>
        </p:txBody>
      </p:sp>
    </p:spTree>
    <p:extLst>
      <p:ext uri="{BB962C8B-B14F-4D97-AF65-F5344CB8AC3E}">
        <p14:creationId xmlns:p14="http://schemas.microsoft.com/office/powerpoint/2010/main" val="22045007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BBFBC33-032A-4788-ADCB-95689DCE05C0}"/>
              </a:ext>
            </a:extLst>
          </p:cNvPr>
          <p:cNvSpPr>
            <a:spLocks noGrp="1"/>
          </p:cNvSpPr>
          <p:nvPr>
            <p:ph type="title"/>
          </p:nvPr>
        </p:nvSpPr>
        <p:spPr>
          <a:xfrm>
            <a:off x="838200" y="159403"/>
            <a:ext cx="10515600" cy="1325563"/>
          </a:xfrm>
        </p:spPr>
        <p:txBody>
          <a:bodyPr/>
          <a:lstStyle/>
          <a:p>
            <a:r>
              <a:rPr lang="en-US" altLang="zh-TW" dirty="0"/>
              <a:t>Outline</a:t>
            </a:r>
            <a:endParaRPr lang="zh-TW" altLang="en-US" dirty="0"/>
          </a:p>
        </p:txBody>
      </p:sp>
      <p:sp>
        <p:nvSpPr>
          <p:cNvPr id="3" name="內容版面配置區 2">
            <a:extLst>
              <a:ext uri="{FF2B5EF4-FFF2-40B4-BE49-F238E27FC236}">
                <a16:creationId xmlns:a16="http://schemas.microsoft.com/office/drawing/2014/main" id="{509C489C-3D5D-45F9-9F43-5DF8C9DEBD4B}"/>
              </a:ext>
            </a:extLst>
          </p:cNvPr>
          <p:cNvSpPr>
            <a:spLocks noGrp="1"/>
          </p:cNvSpPr>
          <p:nvPr>
            <p:ph idx="1"/>
          </p:nvPr>
        </p:nvSpPr>
        <p:spPr>
          <a:xfrm>
            <a:off x="838200" y="1484966"/>
            <a:ext cx="10515600" cy="4351338"/>
          </a:xfrm>
        </p:spPr>
        <p:txBody>
          <a:bodyPr>
            <a:normAutofit/>
          </a:bodyPr>
          <a:lstStyle/>
          <a:p>
            <a:r>
              <a:rPr lang="en-US" altLang="zh-TW" sz="2400" dirty="0">
                <a:solidFill>
                  <a:schemeClr val="bg2">
                    <a:lumMod val="90000"/>
                  </a:schemeClr>
                </a:solidFill>
              </a:rPr>
              <a:t>Introduction</a:t>
            </a:r>
          </a:p>
          <a:p>
            <a:r>
              <a:rPr lang="en-US" altLang="zh-TW" sz="2400" dirty="0">
                <a:solidFill>
                  <a:schemeClr val="bg2">
                    <a:lumMod val="90000"/>
                  </a:schemeClr>
                </a:solidFill>
              </a:rPr>
              <a:t>Related Work</a:t>
            </a:r>
          </a:p>
          <a:p>
            <a:r>
              <a:rPr lang="en-US" altLang="zh-TW" sz="2400" dirty="0">
                <a:solidFill>
                  <a:schemeClr val="bg2">
                    <a:lumMod val="90000"/>
                  </a:schemeClr>
                </a:solidFill>
              </a:rPr>
              <a:t>Methodology</a:t>
            </a:r>
          </a:p>
          <a:p>
            <a:r>
              <a:rPr lang="en-US" altLang="zh-TW" sz="2400" dirty="0">
                <a:solidFill>
                  <a:schemeClr val="bg2">
                    <a:lumMod val="90000"/>
                  </a:schemeClr>
                </a:solidFill>
              </a:rPr>
              <a:t>Experiments</a:t>
            </a:r>
          </a:p>
          <a:p>
            <a:r>
              <a:rPr lang="en-US" altLang="zh-TW" sz="2400" dirty="0">
                <a:solidFill>
                  <a:schemeClr val="bg2">
                    <a:lumMod val="90000"/>
                  </a:schemeClr>
                </a:solidFill>
              </a:rPr>
              <a:t>Conclusion</a:t>
            </a:r>
          </a:p>
          <a:p>
            <a:r>
              <a:rPr lang="en-US" altLang="zh-TW" sz="2400" dirty="0"/>
              <a:t>Progress Report</a:t>
            </a:r>
            <a:endParaRPr lang="zh-TW" altLang="en-US" sz="2400" dirty="0"/>
          </a:p>
        </p:txBody>
      </p:sp>
      <p:sp>
        <p:nvSpPr>
          <p:cNvPr id="4" name="投影片編號版面配置區 3">
            <a:extLst>
              <a:ext uri="{FF2B5EF4-FFF2-40B4-BE49-F238E27FC236}">
                <a16:creationId xmlns:a16="http://schemas.microsoft.com/office/drawing/2014/main" id="{CBED1BEC-EA0D-4CB2-B34B-1B8D6DFCDF01}"/>
              </a:ext>
            </a:extLst>
          </p:cNvPr>
          <p:cNvSpPr>
            <a:spLocks noGrp="1"/>
          </p:cNvSpPr>
          <p:nvPr>
            <p:ph type="sldNum" sz="quarter" idx="12"/>
          </p:nvPr>
        </p:nvSpPr>
        <p:spPr/>
        <p:txBody>
          <a:bodyPr/>
          <a:lstStyle/>
          <a:p>
            <a:fld id="{6C823AB0-D4EA-4CF6-BB7E-E024BD643F2C}" type="slidenum">
              <a:rPr lang="zh-TW" altLang="en-US" smtClean="0"/>
              <a:t>41</a:t>
            </a:fld>
            <a:endParaRPr lang="zh-TW" altLang="en-US"/>
          </a:p>
        </p:txBody>
      </p:sp>
    </p:spTree>
    <p:extLst>
      <p:ext uri="{BB962C8B-B14F-4D97-AF65-F5344CB8AC3E}">
        <p14:creationId xmlns:p14="http://schemas.microsoft.com/office/powerpoint/2010/main" val="38203578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Progress Report</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Paper Survey</a:t>
            </a:r>
          </a:p>
          <a:p>
            <a:pPr lvl="1"/>
            <a:r>
              <a:rPr lang="en" altLang="zh-TW" dirty="0"/>
              <a:t>Revisiting Knowledge Distillation: An Inheritance and Exploration Framework (CVPR 2021)</a:t>
            </a:r>
          </a:p>
          <a:p>
            <a:pPr lvl="1"/>
            <a:r>
              <a:rPr lang="en" altLang="zh-TW" dirty="0"/>
              <a:t>SEED: Self-Supervised Distillation for Visual Representation (ICLR 2021)</a:t>
            </a:r>
          </a:p>
          <a:p>
            <a:pPr lvl="1"/>
            <a:r>
              <a:rPr lang="en" altLang="zh-TW" dirty="0"/>
              <a:t>Complementary Relation Contrastive Distillation (CVPR 2021)</a:t>
            </a:r>
          </a:p>
          <a:p>
            <a:pPr lvl="1"/>
            <a:r>
              <a:rPr lang="en" altLang="zh-TW" dirty="0"/>
              <a:t>Tree-like Decision Distillation (CVPR 2021)</a:t>
            </a:r>
          </a:p>
          <a:p>
            <a:pPr marL="457200" lvl="1" indent="0">
              <a:buNone/>
            </a:pPr>
            <a:endParaRPr lang="en" altLang="zh-TW" dirty="0"/>
          </a:p>
          <a:p>
            <a:pPr lvl="1"/>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42</a:t>
            </a:fld>
            <a:endParaRPr lang="zh-TW" altLang="en-US"/>
          </a:p>
        </p:txBody>
      </p:sp>
    </p:spTree>
    <p:extLst>
      <p:ext uri="{BB962C8B-B14F-4D97-AF65-F5344CB8AC3E}">
        <p14:creationId xmlns:p14="http://schemas.microsoft.com/office/powerpoint/2010/main" val="253116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Progress Report</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SEED: Self-Supervised Distillation for Visual Representation (ICLR 2021)</a:t>
            </a:r>
          </a:p>
          <a:p>
            <a:pPr lvl="1"/>
            <a:r>
              <a:rPr lang="en" altLang="zh-TW" dirty="0"/>
              <a:t>Problem</a:t>
            </a:r>
          </a:p>
          <a:p>
            <a:pPr lvl="2"/>
            <a:r>
              <a:rPr lang="en" altLang="zh-TW" dirty="0"/>
              <a:t>Empirically, we find that existing techniques like contrastive learning do not work well on </a:t>
            </a:r>
            <a:r>
              <a:rPr lang="en" altLang="zh-TW" b="1" dirty="0"/>
              <a:t>small networks</a:t>
            </a:r>
          </a:p>
          <a:p>
            <a:pPr lvl="2"/>
            <a:r>
              <a:rPr lang="en" altLang="zh-TW" dirty="0"/>
              <a:t>We conjecture that this is because smaller models with fewer parameters cannot effectively learn instance level discriminative representation with large amount of data</a:t>
            </a:r>
          </a:p>
          <a:p>
            <a:pPr lvl="1"/>
            <a:r>
              <a:rPr lang="en" altLang="zh-TW" dirty="0"/>
              <a:t>Method</a:t>
            </a:r>
          </a:p>
          <a:p>
            <a:pPr lvl="2"/>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43</a:t>
            </a:fld>
            <a:endParaRPr lang="zh-TW" altLang="en-US"/>
          </a:p>
        </p:txBody>
      </p:sp>
      <p:pic>
        <p:nvPicPr>
          <p:cNvPr id="6" name="圖片 5">
            <a:extLst>
              <a:ext uri="{FF2B5EF4-FFF2-40B4-BE49-F238E27FC236}">
                <a16:creationId xmlns:a16="http://schemas.microsoft.com/office/drawing/2014/main" id="{2A8810D7-6A14-E942-8A37-6497501201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929" y="3701999"/>
            <a:ext cx="7512618" cy="2654351"/>
          </a:xfrm>
          <a:prstGeom prst="rect">
            <a:avLst/>
          </a:prstGeom>
        </p:spPr>
      </p:pic>
      <p:pic>
        <p:nvPicPr>
          <p:cNvPr id="8" name="圖片 7">
            <a:extLst>
              <a:ext uri="{FF2B5EF4-FFF2-40B4-BE49-F238E27FC236}">
                <a16:creationId xmlns:a16="http://schemas.microsoft.com/office/drawing/2014/main" id="{548BF77B-6E97-904D-8BDC-34A30E212D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50817" y="3327400"/>
            <a:ext cx="2641600" cy="3530600"/>
          </a:xfrm>
          <a:prstGeom prst="rect">
            <a:avLst/>
          </a:prstGeom>
        </p:spPr>
      </p:pic>
    </p:spTree>
    <p:extLst>
      <p:ext uri="{BB962C8B-B14F-4D97-AF65-F5344CB8AC3E}">
        <p14:creationId xmlns:p14="http://schemas.microsoft.com/office/powerpoint/2010/main" val="10642619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Progress Report</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Complementary Relation Contrastive Distillation (CVPR 2021)</a:t>
            </a:r>
          </a:p>
          <a:p>
            <a:pPr lvl="1"/>
            <a:r>
              <a:rPr lang="en" altLang="zh-TW" dirty="0"/>
              <a:t>Problem</a:t>
            </a:r>
          </a:p>
          <a:p>
            <a:pPr lvl="2"/>
            <a:r>
              <a:rPr lang="en" altLang="zh-TW" dirty="0"/>
              <a:t>Neither CRD nor other sample-based distillation methods can effectively preserve inter-sample relations, which are more valuable than the sample representations themselves in many practical tasks </a:t>
            </a:r>
          </a:p>
          <a:p>
            <a:pPr marL="914400" lvl="2" indent="0">
              <a:buNone/>
            </a:pPr>
            <a:endParaRPr lang="en" altLang="zh-TW" dirty="0"/>
          </a:p>
          <a:p>
            <a:pPr lvl="2"/>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44</a:t>
            </a:fld>
            <a:endParaRPr lang="zh-TW" altLang="en-US"/>
          </a:p>
        </p:txBody>
      </p:sp>
      <p:pic>
        <p:nvPicPr>
          <p:cNvPr id="7" name="圖片 6">
            <a:extLst>
              <a:ext uri="{FF2B5EF4-FFF2-40B4-BE49-F238E27FC236}">
                <a16:creationId xmlns:a16="http://schemas.microsoft.com/office/drawing/2014/main" id="{CBE2CEC7-D28D-2A48-919E-74CC8544EA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5950" y="2658807"/>
            <a:ext cx="4311650" cy="4201899"/>
          </a:xfrm>
          <a:prstGeom prst="rect">
            <a:avLst/>
          </a:prstGeom>
        </p:spPr>
      </p:pic>
      <p:sp>
        <p:nvSpPr>
          <p:cNvPr id="9" name="文字方塊 8">
            <a:extLst>
              <a:ext uri="{FF2B5EF4-FFF2-40B4-BE49-F238E27FC236}">
                <a16:creationId xmlns:a16="http://schemas.microsoft.com/office/drawing/2014/main" id="{5A9BADD2-661A-4846-B3F6-9DD82EC60ABF}"/>
              </a:ext>
            </a:extLst>
          </p:cNvPr>
          <p:cNvSpPr txBox="1"/>
          <p:nvPr/>
        </p:nvSpPr>
        <p:spPr>
          <a:xfrm>
            <a:off x="144585" y="6124590"/>
            <a:ext cx="4008316" cy="430887"/>
          </a:xfrm>
          <a:prstGeom prst="rect">
            <a:avLst/>
          </a:prstGeom>
          <a:noFill/>
        </p:spPr>
        <p:txBody>
          <a:bodyPr wrap="square" rtlCol="0">
            <a:spAutoFit/>
          </a:bodyPr>
          <a:lstStyle/>
          <a:p>
            <a:r>
              <a:rPr lang="en-US" altLang="zh-TW" sz="1100" dirty="0" err="1"/>
              <a:t>Yonglong</a:t>
            </a:r>
            <a:r>
              <a:rPr lang="en-US" altLang="zh-TW" sz="1100" dirty="0"/>
              <a:t> Tian, </a:t>
            </a:r>
            <a:r>
              <a:rPr lang="en-US" altLang="zh-TW" sz="1100" dirty="0" err="1"/>
              <a:t>Dilip</a:t>
            </a:r>
            <a:r>
              <a:rPr lang="en-US" altLang="zh-TW" sz="1100" dirty="0"/>
              <a:t> Krishnan, and Phillip Isola. Contrastive representation distillation. </a:t>
            </a:r>
            <a:r>
              <a:rPr lang="en-US" altLang="zh-TW" sz="1100" dirty="0" err="1"/>
              <a:t>arXiv</a:t>
            </a:r>
            <a:r>
              <a:rPr lang="en-US" altLang="zh-TW" sz="1100" dirty="0"/>
              <a:t> preprint arXiv:1910.10699, 2019. </a:t>
            </a:r>
          </a:p>
        </p:txBody>
      </p:sp>
    </p:spTree>
    <p:extLst>
      <p:ext uri="{BB962C8B-B14F-4D97-AF65-F5344CB8AC3E}">
        <p14:creationId xmlns:p14="http://schemas.microsoft.com/office/powerpoint/2010/main" val="33335169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Progress Report</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Complementary Relation Contrastive Distillation (CVPR 2021)</a:t>
            </a:r>
          </a:p>
          <a:p>
            <a:pPr lvl="1"/>
            <a:r>
              <a:rPr lang="en" altLang="zh-TW" dirty="0"/>
              <a:t>Method</a:t>
            </a:r>
          </a:p>
          <a:p>
            <a:pPr lvl="2"/>
            <a:r>
              <a:rPr lang="en" altLang="zh-TW" dirty="0"/>
              <a:t>We define a new cross-space relation between two samples and supervise this new relation by its corresponding relation in the teacher representation space </a:t>
            </a:r>
          </a:p>
          <a:p>
            <a:pPr lvl="2"/>
            <a:r>
              <a:rPr lang="en" altLang="zh-TW" dirty="0"/>
              <a:t>The representation relation is modeled by two complementary elements</a:t>
            </a:r>
          </a:p>
          <a:p>
            <a:pPr lvl="3"/>
            <a:r>
              <a:rPr lang="en" altLang="zh-TW" dirty="0"/>
              <a:t>The feature relation reflects the structural information in representational space</a:t>
            </a:r>
          </a:p>
          <a:p>
            <a:pPr lvl="3"/>
            <a:r>
              <a:rPr lang="en" altLang="zh-TW" dirty="0"/>
              <a:t>The gradient relation is computed by the feature gradients after backward propagation </a:t>
            </a:r>
          </a:p>
          <a:p>
            <a:pPr lvl="3"/>
            <a:endParaRPr lang="en" altLang="zh-TW" dirty="0"/>
          </a:p>
          <a:p>
            <a:pPr lvl="2"/>
            <a:endParaRPr lang="en" altLang="zh-TW" dirty="0"/>
          </a:p>
          <a:p>
            <a:pPr lvl="2"/>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45</a:t>
            </a:fld>
            <a:endParaRPr lang="zh-TW" altLang="en-US"/>
          </a:p>
        </p:txBody>
      </p:sp>
      <p:pic>
        <p:nvPicPr>
          <p:cNvPr id="6" name="圖片 5">
            <a:extLst>
              <a:ext uri="{FF2B5EF4-FFF2-40B4-BE49-F238E27FC236}">
                <a16:creationId xmlns:a16="http://schemas.microsoft.com/office/drawing/2014/main" id="{92BEA13E-AC31-454D-9462-40152C2CF870}"/>
              </a:ext>
            </a:extLst>
          </p:cNvPr>
          <p:cNvPicPr>
            <a:picLocks noChangeAspect="1"/>
          </p:cNvPicPr>
          <p:nvPr/>
        </p:nvPicPr>
        <p:blipFill rotWithShape="1">
          <a:blip r:embed="rId3">
            <a:extLst>
              <a:ext uri="{28A0092B-C50C-407E-A947-70E740481C1C}">
                <a14:useLocalDpi xmlns:a14="http://schemas.microsoft.com/office/drawing/2010/main" val="0"/>
              </a:ext>
            </a:extLst>
          </a:blip>
          <a:srcRect b="22455"/>
          <a:stretch/>
        </p:blipFill>
        <p:spPr>
          <a:xfrm>
            <a:off x="2527545" y="3709006"/>
            <a:ext cx="7136910" cy="3148994"/>
          </a:xfrm>
          <a:prstGeom prst="rect">
            <a:avLst/>
          </a:prstGeom>
        </p:spPr>
      </p:pic>
    </p:spTree>
    <p:extLst>
      <p:ext uri="{BB962C8B-B14F-4D97-AF65-F5344CB8AC3E}">
        <p14:creationId xmlns:p14="http://schemas.microsoft.com/office/powerpoint/2010/main" val="13023680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Progress Report</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Tree-like Decision Distillation (CVPR 2021)</a:t>
            </a:r>
          </a:p>
          <a:p>
            <a:pPr lvl="1"/>
            <a:r>
              <a:rPr lang="en" altLang="zh-TW" dirty="0"/>
              <a:t>Problem</a:t>
            </a:r>
          </a:p>
          <a:p>
            <a:pPr lvl="2"/>
            <a:r>
              <a:rPr lang="en" altLang="zh-TW" dirty="0"/>
              <a:t>Most existing KD methods are still stuck in the stage of mimicking shallow behaviors, such as soft targets, features, or attentions of the teacher </a:t>
            </a:r>
          </a:p>
          <a:p>
            <a:pPr lvl="2"/>
            <a:r>
              <a:rPr lang="en" altLang="zh-TW" dirty="0"/>
              <a:t>Few of them attempt to figure out the problem-solving process underlying the pre-trained teacher model </a:t>
            </a:r>
          </a:p>
          <a:p>
            <a:pPr lvl="2"/>
            <a:r>
              <a:rPr lang="en" altLang="zh-TW" dirty="0"/>
              <a:t>We argue that what really matters for distillation is the intrinsic problem-solving process captured by the teacher</a:t>
            </a:r>
          </a:p>
          <a:p>
            <a:pPr lvl="2"/>
            <a:endParaRPr lang="en" altLang="zh-TW" dirty="0"/>
          </a:p>
          <a:p>
            <a:pPr lvl="2"/>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46</a:t>
            </a:fld>
            <a:endParaRPr lang="zh-TW" altLang="en-US"/>
          </a:p>
        </p:txBody>
      </p:sp>
      <p:pic>
        <p:nvPicPr>
          <p:cNvPr id="7" name="圖片 6">
            <a:extLst>
              <a:ext uri="{FF2B5EF4-FFF2-40B4-BE49-F238E27FC236}">
                <a16:creationId xmlns:a16="http://schemas.microsoft.com/office/drawing/2014/main" id="{4DBA42CC-3263-924F-9C81-A51728169F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9949" y="3872643"/>
            <a:ext cx="5575301" cy="2985357"/>
          </a:xfrm>
          <a:prstGeom prst="rect">
            <a:avLst/>
          </a:prstGeom>
        </p:spPr>
      </p:pic>
    </p:spTree>
    <p:extLst>
      <p:ext uri="{BB962C8B-B14F-4D97-AF65-F5344CB8AC3E}">
        <p14:creationId xmlns:p14="http://schemas.microsoft.com/office/powerpoint/2010/main" val="8557748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Progress Report</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Tree-like Decision Distillation (CVPR 2021)</a:t>
            </a:r>
          </a:p>
          <a:p>
            <a:pPr lvl="1"/>
            <a:r>
              <a:rPr lang="en" altLang="zh-TW" dirty="0"/>
              <a:t>Method</a:t>
            </a:r>
          </a:p>
          <a:p>
            <a:pPr lvl="2"/>
            <a:r>
              <a:rPr lang="en" altLang="zh-TW" dirty="0"/>
              <a:t>We propose </a:t>
            </a:r>
            <a:r>
              <a:rPr lang="en" altLang="zh-TW" i="1" dirty="0"/>
              <a:t>Tree-like Decision Distillation </a:t>
            </a:r>
            <a:r>
              <a:rPr lang="en" altLang="zh-TW" dirty="0"/>
              <a:t>(TDD), to endow the student with the same problem-solving process as that of the teacher</a:t>
            </a:r>
          </a:p>
          <a:p>
            <a:pPr lvl="2"/>
            <a:r>
              <a:rPr lang="en" altLang="zh-TW" dirty="0"/>
              <a:t>TDD first analyzes the decisions made in different layers of the teacher model, and then imposes the same decision constraints on the student model, which impels the student to master the same problem-solving solution </a:t>
            </a:r>
          </a:p>
          <a:p>
            <a:pPr lvl="2"/>
            <a:endParaRPr lang="en" altLang="zh-TW" dirty="0"/>
          </a:p>
          <a:p>
            <a:pPr lvl="2"/>
            <a:endParaRPr lang="en" altLang="zh-TW" dirty="0"/>
          </a:p>
          <a:p>
            <a:pPr lvl="2"/>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47</a:t>
            </a:fld>
            <a:endParaRPr lang="zh-TW" altLang="en-US"/>
          </a:p>
        </p:txBody>
      </p:sp>
      <p:pic>
        <p:nvPicPr>
          <p:cNvPr id="6" name="圖片 5">
            <a:extLst>
              <a:ext uri="{FF2B5EF4-FFF2-40B4-BE49-F238E27FC236}">
                <a16:creationId xmlns:a16="http://schemas.microsoft.com/office/drawing/2014/main" id="{0D951776-7EF6-0246-9570-F39AE35AA8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1095" y="3604900"/>
            <a:ext cx="9009810" cy="3253100"/>
          </a:xfrm>
          <a:prstGeom prst="rect">
            <a:avLst/>
          </a:prstGeom>
        </p:spPr>
      </p:pic>
    </p:spTree>
    <p:extLst>
      <p:ext uri="{BB962C8B-B14F-4D97-AF65-F5344CB8AC3E}">
        <p14:creationId xmlns:p14="http://schemas.microsoft.com/office/powerpoint/2010/main" val="39606988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Progress Report</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199" y="1253330"/>
            <a:ext cx="10603523" cy="5427804"/>
          </a:xfrm>
        </p:spPr>
        <p:txBody>
          <a:bodyPr/>
          <a:lstStyle/>
          <a:p>
            <a:r>
              <a:rPr lang="en" altLang="zh-TW" dirty="0"/>
              <a:t>Triplet loss vs. Contrastive loss</a:t>
            </a:r>
          </a:p>
          <a:p>
            <a:pPr marL="914400" lvl="1" indent="-457200">
              <a:buFont typeface="+mj-lt"/>
              <a:buAutoNum type="arabicPeriod"/>
            </a:pPr>
            <a:r>
              <a:rPr lang="en" altLang="zh-TW" dirty="0"/>
              <a:t>Triplet loss </a:t>
            </a:r>
            <a:r>
              <a:rPr lang="zh-TW" altLang="en-US" dirty="0"/>
              <a:t>適用在監督式學習，</a:t>
            </a:r>
            <a:r>
              <a:rPr lang="en" altLang="zh-TW" dirty="0"/>
              <a:t>contrastive loss </a:t>
            </a:r>
            <a:r>
              <a:rPr lang="zh-TW" altLang="en-US" dirty="0"/>
              <a:t>在自監督學習</a:t>
            </a:r>
            <a:endParaRPr lang="en-US" altLang="zh-TW" dirty="0"/>
          </a:p>
          <a:p>
            <a:pPr marL="914400" lvl="1" indent="-457200">
              <a:buFont typeface="+mj-lt"/>
              <a:buAutoNum type="arabicPeriod"/>
            </a:pPr>
            <a:r>
              <a:rPr lang="en" altLang="zh-TW" dirty="0"/>
              <a:t>Triplet loss </a:t>
            </a:r>
            <a:r>
              <a:rPr lang="zh-TW" altLang="en-US" dirty="0"/>
              <a:t>根據給定的類別，聚集類別相同的</a:t>
            </a:r>
            <a:r>
              <a:rPr lang="en-US" altLang="zh-TW" dirty="0"/>
              <a:t> </a:t>
            </a:r>
            <a:r>
              <a:rPr lang="en" altLang="zh-TW" dirty="0"/>
              <a:t>feature</a:t>
            </a:r>
            <a:r>
              <a:rPr lang="zh-TW" altLang="en" dirty="0"/>
              <a:t>，</a:t>
            </a:r>
            <a:r>
              <a:rPr lang="zh-TW" altLang="en-US" dirty="0"/>
              <a:t>拉遠不同類別的</a:t>
            </a:r>
            <a:r>
              <a:rPr lang="en" altLang="zh-TW" dirty="0"/>
              <a:t>feature</a:t>
            </a:r>
            <a:r>
              <a:rPr lang="zh-TW" altLang="en" dirty="0"/>
              <a:t>；</a:t>
            </a:r>
            <a:r>
              <a:rPr lang="en" altLang="zh-TW" dirty="0"/>
              <a:t>contrastive loss </a:t>
            </a:r>
            <a:r>
              <a:rPr lang="zh-TW" altLang="en-US" dirty="0"/>
              <a:t>則是直接學習資料本身，回歸資料的本質，學到的資訊不侷限在特定的</a:t>
            </a:r>
            <a:r>
              <a:rPr lang="en-US" altLang="zh-TW"/>
              <a:t> </a:t>
            </a:r>
            <a:r>
              <a:rPr lang="en" altLang="zh-TW"/>
              <a:t>task</a:t>
            </a:r>
            <a:endParaRPr lang="en" altLang="zh-TW" dirty="0"/>
          </a:p>
          <a:p>
            <a:pPr lvl="2"/>
            <a:endParaRPr lang="en"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48</a:t>
            </a:fld>
            <a:endParaRPr lang="zh-TW" altLang="en-US"/>
          </a:p>
        </p:txBody>
      </p:sp>
    </p:spTree>
    <p:extLst>
      <p:ext uri="{BB962C8B-B14F-4D97-AF65-F5344CB8AC3E}">
        <p14:creationId xmlns:p14="http://schemas.microsoft.com/office/powerpoint/2010/main" val="307947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Introduction – Knowledge Distillation</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200" y="1253331"/>
            <a:ext cx="10515600" cy="4351338"/>
          </a:xfrm>
        </p:spPr>
        <p:txBody>
          <a:bodyPr/>
          <a:lstStyle/>
          <a:p>
            <a:r>
              <a:rPr lang="en-US" altLang="zh-TW" dirty="0"/>
              <a:t>Extract sufficient knowledge from a large teacher network to guide a smaller student network</a:t>
            </a:r>
          </a:p>
          <a:p>
            <a:endParaRPr lang="en-US" altLang="zh-TW" dirty="0"/>
          </a:p>
          <a:p>
            <a:r>
              <a:rPr lang="en-US" altLang="zh-TW" dirty="0"/>
              <a:t>Types of distillation</a:t>
            </a:r>
          </a:p>
          <a:p>
            <a:pPr marL="914400" lvl="1" indent="-457200">
              <a:buFont typeface="+mj-lt"/>
              <a:buAutoNum type="arabicPeriod"/>
            </a:pPr>
            <a:r>
              <a:rPr lang="en-US" altLang="zh-TW" dirty="0"/>
              <a:t>Response-based [10]</a:t>
            </a:r>
          </a:p>
          <a:p>
            <a:pPr marL="914400" lvl="1" indent="-457200">
              <a:buFont typeface="+mj-lt"/>
              <a:buAutoNum type="arabicPeriod"/>
            </a:pPr>
            <a:r>
              <a:rPr lang="en-US" altLang="zh-TW" dirty="0"/>
              <a:t>Feature-based [24]</a:t>
            </a:r>
          </a:p>
          <a:p>
            <a:pPr marL="914400" lvl="1" indent="-457200">
              <a:buFont typeface="+mj-lt"/>
              <a:buAutoNum type="arabicPeriod"/>
            </a:pPr>
            <a:r>
              <a:rPr lang="en-US" altLang="zh-TW" dirty="0"/>
              <a:t>Relation-based [37]</a:t>
            </a:r>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5</a:t>
            </a:fld>
            <a:endParaRPr lang="zh-TW" altLang="en-US"/>
          </a:p>
        </p:txBody>
      </p:sp>
      <p:sp>
        <p:nvSpPr>
          <p:cNvPr id="5" name="文字方塊 4">
            <a:extLst>
              <a:ext uri="{FF2B5EF4-FFF2-40B4-BE49-F238E27FC236}">
                <a16:creationId xmlns:a16="http://schemas.microsoft.com/office/drawing/2014/main" id="{C4B91AE3-5A0F-4369-AE2E-6F6F768A5B19}"/>
              </a:ext>
            </a:extLst>
          </p:cNvPr>
          <p:cNvSpPr txBox="1"/>
          <p:nvPr/>
        </p:nvSpPr>
        <p:spPr>
          <a:xfrm>
            <a:off x="164123" y="5680646"/>
            <a:ext cx="11852031" cy="830997"/>
          </a:xfrm>
          <a:prstGeom prst="rect">
            <a:avLst/>
          </a:prstGeom>
          <a:noFill/>
        </p:spPr>
        <p:txBody>
          <a:bodyPr wrap="square" rtlCol="0">
            <a:spAutoFit/>
          </a:bodyPr>
          <a:lstStyle/>
          <a:p>
            <a:r>
              <a:rPr lang="en-US" altLang="zh-TW" sz="1200" dirty="0"/>
              <a:t>[10] E. Hinton Geoffrey, </a:t>
            </a:r>
            <a:r>
              <a:rPr lang="en-US" altLang="zh-TW" sz="1200" dirty="0" err="1"/>
              <a:t>Vinyals</a:t>
            </a:r>
            <a:r>
              <a:rPr lang="en-US" altLang="zh-TW" sz="1200" dirty="0"/>
              <a:t> Oriol, and Dean Jeffrey. Distilling the knowledge in a neural network. </a:t>
            </a:r>
            <a:r>
              <a:rPr lang="en-US" altLang="zh-TW" sz="1200" dirty="0" err="1"/>
              <a:t>ArXiv</a:t>
            </a:r>
            <a:r>
              <a:rPr lang="en-US" altLang="zh-TW" sz="1200" dirty="0"/>
              <a:t>, abs/1503.02531, 2015. </a:t>
            </a:r>
          </a:p>
          <a:p>
            <a:r>
              <a:rPr lang="en-US" altLang="zh-TW" sz="1200" dirty="0"/>
              <a:t>[24] Adriana Romero, Nicolas Ballas, Samira Ebrahimi </a:t>
            </a:r>
            <a:r>
              <a:rPr lang="en-US" altLang="zh-TW" sz="1200" dirty="0" err="1"/>
              <a:t>Kahou</a:t>
            </a:r>
            <a:r>
              <a:rPr lang="en-US" altLang="zh-TW" sz="1200" dirty="0"/>
              <a:t>, Antoine </a:t>
            </a:r>
            <a:r>
              <a:rPr lang="en-US" altLang="zh-TW" sz="1200" dirty="0" err="1"/>
              <a:t>Chassang</a:t>
            </a:r>
            <a:r>
              <a:rPr lang="en-US" altLang="zh-TW" sz="1200" dirty="0"/>
              <a:t>, Carlo </a:t>
            </a:r>
            <a:r>
              <a:rPr lang="en-US" altLang="zh-TW" sz="1200" dirty="0" err="1"/>
              <a:t>Gatta</a:t>
            </a:r>
            <a:r>
              <a:rPr lang="en-US" altLang="zh-TW" sz="1200" dirty="0"/>
              <a:t>, and </a:t>
            </a:r>
            <a:r>
              <a:rPr lang="en-US" altLang="zh-TW" sz="1200" dirty="0" err="1"/>
              <a:t>Yoshua</a:t>
            </a:r>
            <a:r>
              <a:rPr lang="en-US" altLang="zh-TW" sz="1200" dirty="0"/>
              <a:t> </a:t>
            </a:r>
            <a:r>
              <a:rPr lang="en-US" altLang="zh-TW" sz="1200" dirty="0" err="1"/>
              <a:t>Bengio</a:t>
            </a:r>
            <a:r>
              <a:rPr lang="en-US" altLang="zh-TW" sz="1200" dirty="0"/>
              <a:t>. </a:t>
            </a:r>
            <a:r>
              <a:rPr lang="en-US" altLang="zh-TW" sz="1200" dirty="0" err="1"/>
              <a:t>Fitnets</a:t>
            </a:r>
            <a:r>
              <a:rPr lang="en-US" altLang="zh-TW" sz="1200" dirty="0"/>
              <a:t>: Hints for thin deep nets. </a:t>
            </a:r>
            <a:r>
              <a:rPr lang="en-US" altLang="zh-TW" sz="1200" dirty="0" err="1"/>
              <a:t>arXiv</a:t>
            </a:r>
            <a:r>
              <a:rPr lang="en-US" altLang="zh-TW" sz="1200" dirty="0"/>
              <a:t> preprint arXiv:1412.6550, 2014. </a:t>
            </a:r>
          </a:p>
          <a:p>
            <a:r>
              <a:rPr lang="en-US" altLang="zh-TW" sz="1200" dirty="0"/>
              <a:t>[37] </a:t>
            </a:r>
            <a:r>
              <a:rPr lang="en-US" altLang="zh-TW" sz="1200" dirty="0" err="1"/>
              <a:t>Wonpyo</a:t>
            </a:r>
            <a:r>
              <a:rPr lang="en-US" altLang="zh-TW" sz="1200" dirty="0"/>
              <a:t> Park, </a:t>
            </a:r>
            <a:r>
              <a:rPr lang="en-US" altLang="zh-TW" sz="1200" dirty="0" err="1"/>
              <a:t>Dongju</a:t>
            </a:r>
            <a:r>
              <a:rPr lang="en-US" altLang="zh-TW" sz="1200" dirty="0"/>
              <a:t> Kim, Yan Lu, and </a:t>
            </a:r>
            <a:r>
              <a:rPr lang="en-US" altLang="zh-TW" sz="1200" dirty="0" err="1"/>
              <a:t>Minsu</a:t>
            </a:r>
            <a:r>
              <a:rPr lang="en-US" altLang="zh-TW" sz="1200" dirty="0"/>
              <a:t> Cho. Relational knowledge distillation. In Proceedings of the IEEE Conference on Computer Vision and Pattern Recognition, pages 3967–3976, 2019.</a:t>
            </a:r>
            <a:endParaRPr lang="zh-TW" altLang="en-US" sz="1200" dirty="0"/>
          </a:p>
        </p:txBody>
      </p:sp>
      <p:pic>
        <p:nvPicPr>
          <p:cNvPr id="6" name="圖片 5">
            <a:extLst>
              <a:ext uri="{FF2B5EF4-FFF2-40B4-BE49-F238E27FC236}">
                <a16:creationId xmlns:a16="http://schemas.microsoft.com/office/drawing/2014/main" id="{FCC47003-2ED1-49B0-9362-CFE9D9E9ED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708" y="1944862"/>
            <a:ext cx="3356575" cy="3154676"/>
          </a:xfrm>
          <a:prstGeom prst="rect">
            <a:avLst/>
          </a:prstGeom>
        </p:spPr>
      </p:pic>
    </p:spTree>
    <p:extLst>
      <p:ext uri="{BB962C8B-B14F-4D97-AF65-F5344CB8AC3E}">
        <p14:creationId xmlns:p14="http://schemas.microsoft.com/office/powerpoint/2010/main" val="3358410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Introduction – Problem</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200" y="1253331"/>
            <a:ext cx="10515600" cy="4830946"/>
          </a:xfrm>
        </p:spPr>
        <p:txBody>
          <a:bodyPr/>
          <a:lstStyle/>
          <a:p>
            <a:r>
              <a:rPr lang="en" altLang="zh-TW" dirty="0"/>
              <a:t>All recent distillation methods differ in the metric of consistency between the student model and the teacher model </a:t>
            </a:r>
            <a:endParaRPr lang="en-US" altLang="zh-TW" dirty="0"/>
          </a:p>
          <a:p>
            <a:endParaRPr lang="en" altLang="zh-TW" dirty="0"/>
          </a:p>
          <a:p>
            <a:r>
              <a:rPr lang="en" altLang="zh-TW" dirty="0"/>
              <a:t>However, directly pushing the student to mimic the probabilities or features of the teacher </a:t>
            </a:r>
            <a:r>
              <a:rPr lang="en" altLang="zh-TW" b="1" dirty="0"/>
              <a:t>limits the student in learning new knowledge/features</a:t>
            </a:r>
          </a:p>
          <a:p>
            <a:pPr marL="914400" lvl="1" indent="-457200">
              <a:buFont typeface="+mj-lt"/>
              <a:buAutoNum type="arabicPeriod"/>
            </a:pPr>
            <a:r>
              <a:rPr lang="en" altLang="zh-TW" dirty="0"/>
              <a:t>The student model trained with KD learns very similar patterns compared with the well-trained teacher, even with the cases that teacher misclassified</a:t>
            </a:r>
          </a:p>
          <a:p>
            <a:pPr marL="914400" lvl="1" indent="-457200">
              <a:buFont typeface="+mj-lt"/>
              <a:buAutoNum type="arabicPeriod"/>
            </a:pPr>
            <a:r>
              <a:rPr lang="en" altLang="zh-TW" dirty="0"/>
              <a:t>Simply mimicking outputs of the teacher network will narrow the search space for the optimal parameters of the student</a:t>
            </a:r>
          </a:p>
          <a:p>
            <a:pPr marL="914400" lvl="1" indent="-457200">
              <a:buFont typeface="+mj-lt"/>
              <a:buAutoNum type="arabicPeriod"/>
            </a:pPr>
            <a:endParaRPr lang="en-US"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6</a:t>
            </a:fld>
            <a:endParaRPr lang="zh-TW" altLang="en-US"/>
          </a:p>
        </p:txBody>
      </p:sp>
    </p:spTree>
    <p:extLst>
      <p:ext uri="{BB962C8B-B14F-4D97-AF65-F5344CB8AC3E}">
        <p14:creationId xmlns:p14="http://schemas.microsoft.com/office/powerpoint/2010/main" val="18677192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Introduction – Example</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200" y="1253331"/>
            <a:ext cx="10515600" cy="4351338"/>
          </a:xfrm>
        </p:spPr>
        <p:txBody>
          <a:bodyPr/>
          <a:lstStyle/>
          <a:p>
            <a:pPr marL="514350" indent="-514350">
              <a:buFont typeface="+mj-lt"/>
              <a:buAutoNum type="arabicPeriod"/>
            </a:pPr>
            <a:r>
              <a:rPr lang="en" altLang="zh-TW" dirty="0"/>
              <a:t>The student model trained with KD learns very similar patterns compared with the well-trained teacher</a:t>
            </a:r>
          </a:p>
          <a:p>
            <a:pPr lvl="1"/>
            <a:r>
              <a:rPr lang="en" altLang="zh-TW" dirty="0"/>
              <a:t>We need a mechanism to find more useful features for correct predictions that are omitted by the teacher network </a:t>
            </a:r>
          </a:p>
          <a:p>
            <a:endParaRPr lang="en-US"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7</a:t>
            </a:fld>
            <a:endParaRPr lang="zh-TW" altLang="en-US"/>
          </a:p>
        </p:txBody>
      </p:sp>
      <p:pic>
        <p:nvPicPr>
          <p:cNvPr id="6" name="圖片 5">
            <a:extLst>
              <a:ext uri="{FF2B5EF4-FFF2-40B4-BE49-F238E27FC236}">
                <a16:creationId xmlns:a16="http://schemas.microsoft.com/office/drawing/2014/main" id="{38512914-448E-B045-A91C-F49F32C816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4448" y="2748278"/>
            <a:ext cx="3750870" cy="3608072"/>
          </a:xfrm>
          <a:prstGeom prst="rect">
            <a:avLst/>
          </a:prstGeom>
        </p:spPr>
      </p:pic>
      <p:pic>
        <p:nvPicPr>
          <p:cNvPr id="8" name="圖片 7">
            <a:extLst>
              <a:ext uri="{FF2B5EF4-FFF2-40B4-BE49-F238E27FC236}">
                <a16:creationId xmlns:a16="http://schemas.microsoft.com/office/drawing/2014/main" id="{F27DF260-7C73-6446-AE04-E19FE7C61B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5177" y="6093105"/>
            <a:ext cx="8701646" cy="662330"/>
          </a:xfrm>
          <a:prstGeom prst="rect">
            <a:avLst/>
          </a:prstGeom>
        </p:spPr>
      </p:pic>
      <p:sp>
        <p:nvSpPr>
          <p:cNvPr id="9" name="文字方塊 8">
            <a:extLst>
              <a:ext uri="{FF2B5EF4-FFF2-40B4-BE49-F238E27FC236}">
                <a16:creationId xmlns:a16="http://schemas.microsoft.com/office/drawing/2014/main" id="{C8D99379-CE7B-294B-A520-FD3E707AB5B2}"/>
              </a:ext>
            </a:extLst>
          </p:cNvPr>
          <p:cNvSpPr txBox="1"/>
          <p:nvPr/>
        </p:nvSpPr>
        <p:spPr>
          <a:xfrm>
            <a:off x="8823432" y="4780180"/>
            <a:ext cx="3040322" cy="1200329"/>
          </a:xfrm>
          <a:prstGeom prst="rect">
            <a:avLst/>
          </a:prstGeom>
          <a:noFill/>
        </p:spPr>
        <p:txBody>
          <a:bodyPr wrap="square" rtlCol="0">
            <a:spAutoFit/>
          </a:bodyPr>
          <a:lstStyle/>
          <a:p>
            <a:r>
              <a:rPr lang="en-US" altLang="zh-TW" sz="1200" dirty="0"/>
              <a:t>[21] </a:t>
            </a:r>
            <a:r>
              <a:rPr lang="en-US" altLang="zh-TW" sz="1200" dirty="0" err="1"/>
              <a:t>Gre</a:t>
            </a:r>
            <a:r>
              <a:rPr lang="en-US" altLang="zh-TW" sz="1200" dirty="0"/>
              <a:t> ́</a:t>
            </a:r>
            <a:r>
              <a:rPr lang="en-US" altLang="zh-TW" sz="1200" dirty="0" err="1"/>
              <a:t>goire</a:t>
            </a:r>
            <a:r>
              <a:rPr lang="en-US" altLang="zh-TW" sz="1200" dirty="0"/>
              <a:t> </a:t>
            </a:r>
            <a:r>
              <a:rPr lang="en-US" altLang="zh-TW" sz="1200" dirty="0" err="1"/>
              <a:t>Montavon</a:t>
            </a:r>
            <a:r>
              <a:rPr lang="en-US" altLang="zh-TW" sz="1200" dirty="0"/>
              <a:t>, Alexander Binder, Sebastian La- </a:t>
            </a:r>
            <a:r>
              <a:rPr lang="en-US" altLang="zh-TW" sz="1200" dirty="0" err="1"/>
              <a:t>puschkin</a:t>
            </a:r>
            <a:r>
              <a:rPr lang="en-US" altLang="zh-TW" sz="1200" dirty="0"/>
              <a:t>, Wojciech </a:t>
            </a:r>
            <a:r>
              <a:rPr lang="en-US" altLang="zh-TW" sz="1200" dirty="0" err="1"/>
              <a:t>Samek</a:t>
            </a:r>
            <a:r>
              <a:rPr lang="en-US" altLang="zh-TW" sz="1200" dirty="0"/>
              <a:t>, and Klaus-Robert Mu ̈</a:t>
            </a:r>
            <a:r>
              <a:rPr lang="en-US" altLang="zh-TW" sz="1200" dirty="0" err="1"/>
              <a:t>ller</a:t>
            </a:r>
            <a:r>
              <a:rPr lang="en-US" altLang="zh-TW" sz="1200" dirty="0"/>
              <a:t>. Layer-wise relevance propagation: an overview. In Ex- </a:t>
            </a:r>
            <a:r>
              <a:rPr lang="en-US" altLang="zh-TW" sz="1200" dirty="0" err="1"/>
              <a:t>plainable</a:t>
            </a:r>
            <a:r>
              <a:rPr lang="en-US" altLang="zh-TW" sz="1200" dirty="0"/>
              <a:t> AI: Interpreting, Explaining and Visualizing Deep Learning, pages 193–209. Springer, 2019. </a:t>
            </a:r>
          </a:p>
        </p:txBody>
      </p:sp>
    </p:spTree>
    <p:extLst>
      <p:ext uri="{BB962C8B-B14F-4D97-AF65-F5344CB8AC3E}">
        <p14:creationId xmlns:p14="http://schemas.microsoft.com/office/powerpoint/2010/main" val="2813787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Introduction – Problem</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200" y="1253331"/>
            <a:ext cx="10515600" cy="4351338"/>
          </a:xfrm>
        </p:spPr>
        <p:txBody>
          <a:bodyPr/>
          <a:lstStyle/>
          <a:p>
            <a:pPr marL="514350" indent="-514350">
              <a:buFont typeface="+mj-lt"/>
              <a:buAutoNum type="arabicPeriod" startAt="2"/>
            </a:pPr>
            <a:r>
              <a:rPr lang="en" altLang="zh-TW" dirty="0"/>
              <a:t>Simply mimicking outputs of the teacher network will narrow the search space for the optimal parameters of the student</a:t>
            </a:r>
          </a:p>
          <a:p>
            <a:pPr lvl="1"/>
            <a:r>
              <a:rPr lang="en" altLang="zh-TW" dirty="0"/>
              <a:t>Phenomenon becomes more evident when transferring knowledge from a small teacher network to a large student network</a:t>
            </a:r>
          </a:p>
          <a:p>
            <a:endParaRPr lang="en" altLang="zh-TW" dirty="0"/>
          </a:p>
          <a:p>
            <a:endParaRPr lang="en" altLang="zh-TW" dirty="0"/>
          </a:p>
          <a:p>
            <a:endParaRPr lang="en-US"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8</a:t>
            </a:fld>
            <a:endParaRPr lang="zh-TW" altLang="en-US"/>
          </a:p>
        </p:txBody>
      </p:sp>
      <p:pic>
        <p:nvPicPr>
          <p:cNvPr id="7" name="圖片 6">
            <a:extLst>
              <a:ext uri="{FF2B5EF4-FFF2-40B4-BE49-F238E27FC236}">
                <a16:creationId xmlns:a16="http://schemas.microsoft.com/office/drawing/2014/main" id="{3902634F-F774-D047-98E1-BB55EF58C1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7569" y="2790092"/>
            <a:ext cx="3776860" cy="3237309"/>
          </a:xfrm>
          <a:prstGeom prst="rect">
            <a:avLst/>
          </a:prstGeom>
        </p:spPr>
      </p:pic>
      <p:pic>
        <p:nvPicPr>
          <p:cNvPr id="9" name="圖片 8">
            <a:extLst>
              <a:ext uri="{FF2B5EF4-FFF2-40B4-BE49-F238E27FC236}">
                <a16:creationId xmlns:a16="http://schemas.microsoft.com/office/drawing/2014/main" id="{A22B548C-53B0-6848-92E4-18FF105055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322" y="5667227"/>
            <a:ext cx="10187354" cy="1133897"/>
          </a:xfrm>
          <a:prstGeom prst="rect">
            <a:avLst/>
          </a:prstGeom>
        </p:spPr>
      </p:pic>
    </p:spTree>
    <p:extLst>
      <p:ext uri="{BB962C8B-B14F-4D97-AF65-F5344CB8AC3E}">
        <p14:creationId xmlns:p14="http://schemas.microsoft.com/office/powerpoint/2010/main" val="39178307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FAEBA33-50E2-4B78-9CF3-C77936E64AC2}"/>
              </a:ext>
            </a:extLst>
          </p:cNvPr>
          <p:cNvSpPr>
            <a:spLocks noGrp="1"/>
          </p:cNvSpPr>
          <p:nvPr>
            <p:ph type="title"/>
          </p:nvPr>
        </p:nvSpPr>
        <p:spPr>
          <a:xfrm>
            <a:off x="838200" y="176866"/>
            <a:ext cx="10515600" cy="1325563"/>
          </a:xfrm>
        </p:spPr>
        <p:txBody>
          <a:bodyPr/>
          <a:lstStyle/>
          <a:p>
            <a:r>
              <a:rPr lang="en-US" altLang="zh-TW" dirty="0"/>
              <a:t>Introduction – Problem</a:t>
            </a:r>
            <a:endParaRPr lang="zh-TW" altLang="en-US" dirty="0"/>
          </a:p>
        </p:txBody>
      </p:sp>
      <p:sp>
        <p:nvSpPr>
          <p:cNvPr id="3" name="內容版面配置區 2">
            <a:extLst>
              <a:ext uri="{FF2B5EF4-FFF2-40B4-BE49-F238E27FC236}">
                <a16:creationId xmlns:a16="http://schemas.microsoft.com/office/drawing/2014/main" id="{015B15AE-1171-4509-9443-B4EDC942C423}"/>
              </a:ext>
            </a:extLst>
          </p:cNvPr>
          <p:cNvSpPr>
            <a:spLocks noGrp="1"/>
          </p:cNvSpPr>
          <p:nvPr>
            <p:ph idx="1"/>
          </p:nvPr>
        </p:nvSpPr>
        <p:spPr>
          <a:xfrm>
            <a:off x="838200" y="1253331"/>
            <a:ext cx="10515600" cy="4351338"/>
          </a:xfrm>
        </p:spPr>
        <p:txBody>
          <a:bodyPr/>
          <a:lstStyle/>
          <a:p>
            <a:pPr marL="514350" indent="-514350">
              <a:buFont typeface="+mj-lt"/>
              <a:buAutoNum type="arabicPeriod" startAt="2"/>
            </a:pPr>
            <a:r>
              <a:rPr lang="en" altLang="zh-TW" dirty="0"/>
              <a:t>Simply mimicking outputs of the teacher network will narrow the search space for the optimal parameters of the student</a:t>
            </a:r>
          </a:p>
          <a:p>
            <a:pPr lvl="1"/>
            <a:r>
              <a:rPr lang="en" altLang="zh-TW" dirty="0"/>
              <a:t>Phenomenon becomes more evident when transferring knowledge from a small teacher network to a large student network</a:t>
            </a:r>
          </a:p>
          <a:p>
            <a:pPr lvl="1"/>
            <a:r>
              <a:rPr lang="en" altLang="zh-TW" dirty="0"/>
              <a:t>A large network should not only mimic this compact representation with some of their parameters, but also should free other parameters to explore more different and complementary features</a:t>
            </a:r>
          </a:p>
          <a:p>
            <a:endParaRPr lang="en" altLang="zh-TW" dirty="0"/>
          </a:p>
          <a:p>
            <a:endParaRPr lang="en" altLang="zh-TW" dirty="0"/>
          </a:p>
          <a:p>
            <a:endParaRPr lang="en-US" altLang="zh-TW" dirty="0"/>
          </a:p>
        </p:txBody>
      </p:sp>
      <p:sp>
        <p:nvSpPr>
          <p:cNvPr id="4" name="投影片編號版面配置區 3">
            <a:extLst>
              <a:ext uri="{FF2B5EF4-FFF2-40B4-BE49-F238E27FC236}">
                <a16:creationId xmlns:a16="http://schemas.microsoft.com/office/drawing/2014/main" id="{5CCCB2E1-E1AE-4B24-B74E-0FA9F567B710}"/>
              </a:ext>
            </a:extLst>
          </p:cNvPr>
          <p:cNvSpPr>
            <a:spLocks noGrp="1"/>
          </p:cNvSpPr>
          <p:nvPr>
            <p:ph type="sldNum" sz="quarter" idx="12"/>
          </p:nvPr>
        </p:nvSpPr>
        <p:spPr/>
        <p:txBody>
          <a:bodyPr/>
          <a:lstStyle/>
          <a:p>
            <a:fld id="{6C823AB0-D4EA-4CF6-BB7E-E024BD643F2C}" type="slidenum">
              <a:rPr lang="zh-TW" altLang="en-US" smtClean="0"/>
              <a:t>9</a:t>
            </a:fld>
            <a:endParaRPr lang="zh-TW" altLang="en-US"/>
          </a:p>
        </p:txBody>
      </p:sp>
    </p:spTree>
    <p:extLst>
      <p:ext uri="{BB962C8B-B14F-4D97-AF65-F5344CB8AC3E}">
        <p14:creationId xmlns:p14="http://schemas.microsoft.com/office/powerpoint/2010/main" val="717403636"/>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nowledge Distillation Meets Self-Supervision.pptx" id="{7F5379A3-3F05-4D05-B55A-543AD04D5051}" vid="{5BB76114-D487-4A50-8447-FDDDD3B64114}"/>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1569</TotalTime>
  <Words>4120</Words>
  <Application>Microsoft Macintosh PowerPoint</Application>
  <PresentationFormat>寬螢幕</PresentationFormat>
  <Paragraphs>404</Paragraphs>
  <Slides>48</Slides>
  <Notes>10</Notes>
  <HiddenSlides>0</HiddenSlides>
  <MMClips>0</MMClips>
  <ScaleCrop>false</ScaleCrop>
  <HeadingPairs>
    <vt:vector size="6" baseType="variant">
      <vt:variant>
        <vt:lpstr>使用字型</vt:lpstr>
      </vt:variant>
      <vt:variant>
        <vt:i4>5</vt:i4>
      </vt:variant>
      <vt:variant>
        <vt:lpstr>佈景主題</vt:lpstr>
      </vt:variant>
      <vt:variant>
        <vt:i4>1</vt:i4>
      </vt:variant>
      <vt:variant>
        <vt:lpstr>投影片標題</vt:lpstr>
      </vt:variant>
      <vt:variant>
        <vt:i4>48</vt:i4>
      </vt:variant>
    </vt:vector>
  </HeadingPairs>
  <TitlesOfParts>
    <vt:vector size="54" baseType="lpstr">
      <vt:lpstr>CMR9</vt:lpstr>
      <vt:lpstr>Arial</vt:lpstr>
      <vt:lpstr>Calibri</vt:lpstr>
      <vt:lpstr>Calibri Light</vt:lpstr>
      <vt:lpstr>Cambria Math</vt:lpstr>
      <vt:lpstr>Office 佈景主題</vt:lpstr>
      <vt:lpstr>Revisiting Knowledge Distillation: An Inheritance and Exploration Framework</vt:lpstr>
      <vt:lpstr>Outline</vt:lpstr>
      <vt:lpstr>Outline</vt:lpstr>
      <vt:lpstr>Introduction – Model Compression</vt:lpstr>
      <vt:lpstr>Introduction – Knowledge Distillation</vt:lpstr>
      <vt:lpstr>Introduction – Problem</vt:lpstr>
      <vt:lpstr>Introduction – Example</vt:lpstr>
      <vt:lpstr>Introduction – Problem</vt:lpstr>
      <vt:lpstr>Introduction – Problem</vt:lpstr>
      <vt:lpstr>Introduction</vt:lpstr>
      <vt:lpstr>Outline</vt:lpstr>
      <vt:lpstr>Method</vt:lpstr>
      <vt:lpstr>Method</vt:lpstr>
      <vt:lpstr>Method</vt:lpstr>
      <vt:lpstr>Method</vt:lpstr>
      <vt:lpstr>Method</vt:lpstr>
      <vt:lpstr>Method</vt:lpstr>
      <vt:lpstr>Method</vt:lpstr>
      <vt:lpstr>Method</vt:lpstr>
      <vt:lpstr>Outline</vt:lpstr>
      <vt:lpstr>Experiments</vt:lpstr>
      <vt:lpstr>Experiments – Image Classification</vt:lpstr>
      <vt:lpstr>Experiments – Image Classification</vt:lpstr>
      <vt:lpstr>Experiments – Image Classification</vt:lpstr>
      <vt:lpstr>Experiments – Image Classification</vt:lpstr>
      <vt:lpstr>Experiments – Image Classification</vt:lpstr>
      <vt:lpstr>Experiments – Image Classification</vt:lpstr>
      <vt:lpstr>Experiments – Detection</vt:lpstr>
      <vt:lpstr>Experiments – Extension to DML</vt:lpstr>
      <vt:lpstr>Experiments – Ablation Study</vt:lpstr>
      <vt:lpstr>Experiments – Ablation Study</vt:lpstr>
      <vt:lpstr>Experiments – Ablation Study</vt:lpstr>
      <vt:lpstr>Experiments – How Does IE-KD Work?</vt:lpstr>
      <vt:lpstr>Experiments – How Does IE-KD Work?</vt:lpstr>
      <vt:lpstr>Experiments – How Does IE-KD Work?</vt:lpstr>
      <vt:lpstr>Experiments – How Does IE-KD Work?</vt:lpstr>
      <vt:lpstr>Experiments – How Does IE-KD Work?</vt:lpstr>
      <vt:lpstr>Experiments – How Does IE-KD Work?</vt:lpstr>
      <vt:lpstr>Outline</vt:lpstr>
      <vt:lpstr>Conclusion</vt:lpstr>
      <vt:lpstr>Outline</vt:lpstr>
      <vt:lpstr>Progress Report</vt:lpstr>
      <vt:lpstr>Progress Report</vt:lpstr>
      <vt:lpstr>Progress Report</vt:lpstr>
      <vt:lpstr>Progress Report</vt:lpstr>
      <vt:lpstr>Progress Report</vt:lpstr>
      <vt:lpstr>Progress Report</vt:lpstr>
      <vt:lpstr>Progress Report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Distillation Meets Self-Supervision</dc:title>
  <dc:creator>韋志 陳</dc:creator>
  <cp:lastModifiedBy>陳韋志</cp:lastModifiedBy>
  <cp:revision>50</cp:revision>
  <dcterms:created xsi:type="dcterms:W3CDTF">2020-10-25T06:27:09Z</dcterms:created>
  <dcterms:modified xsi:type="dcterms:W3CDTF">2021-08-19T17:51:12Z</dcterms:modified>
</cp:coreProperties>
</file>